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Lst>
  <p:sldSz cy="5143500" cx="9144000"/>
  <p:notesSz cx="6858000" cy="9144000"/>
  <p:embeddedFontLst>
    <p:embeddedFont>
      <p:font typeface="PT Sans"/>
      <p:regular r:id="rId56"/>
      <p:bold r:id="rId57"/>
      <p:italic r:id="rId58"/>
      <p:boldItalic r:id="rId59"/>
    </p:embeddedFont>
    <p:embeddedFont>
      <p:font typeface="Barlow"/>
      <p:regular r:id="rId60"/>
      <p:bold r:id="rId61"/>
      <p:italic r:id="rId62"/>
      <p:boldItalic r:id="rId63"/>
    </p:embeddedFont>
    <p:embeddedFont>
      <p:font typeface="Space Grotesk"/>
      <p:regular r:id="rId64"/>
      <p:bold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9AA0A6"/>
          </p15:clr>
        </p15:guide>
        <p15:guide id="2"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F69C6B-7C4B-4D4A-8F4E-0231BB607D51}">
  <a:tblStyle styleId="{A7F69C6B-7C4B-4D4A-8F4E-0231BB607D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Barlow-italic.fntdata"/><Relationship Id="rId61" Type="http://schemas.openxmlformats.org/officeDocument/2006/relationships/font" Target="fonts/Barlow-bold.fntdata"/><Relationship Id="rId20" Type="http://schemas.openxmlformats.org/officeDocument/2006/relationships/slide" Target="slides/slide14.xml"/><Relationship Id="rId64" Type="http://schemas.openxmlformats.org/officeDocument/2006/relationships/font" Target="fonts/SpaceGrotesk-regular.fntdata"/><Relationship Id="rId63" Type="http://schemas.openxmlformats.org/officeDocument/2006/relationships/font" Target="fonts/Barlow-boldItalic.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SpaceGrotesk-bold.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Barlow-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PTSans-bold.fntdata"/><Relationship Id="rId12" Type="http://schemas.openxmlformats.org/officeDocument/2006/relationships/slide" Target="slides/slide6.xml"/><Relationship Id="rId56" Type="http://schemas.openxmlformats.org/officeDocument/2006/relationships/font" Target="fonts/PTSans-regular.fntdata"/><Relationship Id="rId15" Type="http://schemas.openxmlformats.org/officeDocument/2006/relationships/slide" Target="slides/slide9.xml"/><Relationship Id="rId59" Type="http://schemas.openxmlformats.org/officeDocument/2006/relationships/font" Target="fonts/PTSans-boldItalic.fntdata"/><Relationship Id="rId14" Type="http://schemas.openxmlformats.org/officeDocument/2006/relationships/slide" Target="slides/slide8.xml"/><Relationship Id="rId58" Type="http://schemas.openxmlformats.org/officeDocument/2006/relationships/font" Target="fonts/PTSans-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31ddc3491b3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1ddc3491b3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1cf8cd1f8d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1cf8cd1f8d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23316b353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23316b353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22fd2b2a5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22fd2b2a5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38f7095ef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38f7095ef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38f7095ef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38f7095ef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Les </a:t>
            </a:r>
            <a:r>
              <a:rPr b="1" lang="en">
                <a:solidFill>
                  <a:schemeClr val="dk1"/>
                </a:solidFill>
              </a:rPr>
              <a:t>Message Passing Neural Networks (MPNNs)</a:t>
            </a:r>
            <a:r>
              <a:rPr lang="en">
                <a:solidFill>
                  <a:schemeClr val="dk1"/>
                </a:solidFill>
              </a:rPr>
              <a:t> sont un cadre pour traiter des graphes en apprentissage profond. Un graphe GGG est constitué de </a:t>
            </a:r>
            <a:r>
              <a:rPr b="1" lang="en">
                <a:solidFill>
                  <a:schemeClr val="dk1"/>
                </a:solidFill>
              </a:rPr>
              <a:t>nœuds</a:t>
            </a:r>
            <a:r>
              <a:rPr lang="en">
                <a:solidFill>
                  <a:schemeClr val="dk1"/>
                </a:solidFill>
              </a:rPr>
              <a:t> (ou sommets) et </a:t>
            </a:r>
            <a:r>
              <a:rPr b="1" lang="en">
                <a:solidFill>
                  <a:schemeClr val="dk1"/>
                </a:solidFill>
              </a:rPr>
              <a:t>arêtes</a:t>
            </a:r>
            <a:r>
              <a:rPr lang="en">
                <a:solidFill>
                  <a:schemeClr val="dk1"/>
                </a:solidFill>
              </a:rPr>
              <a:t> (ou liens) entre ces nœuds. Dans le cadre des MPNNs, chaque </a:t>
            </a:r>
            <a:r>
              <a:rPr b="1" lang="en">
                <a:solidFill>
                  <a:schemeClr val="dk1"/>
                </a:solidFill>
              </a:rPr>
              <a:t>nœud</a:t>
            </a:r>
            <a:r>
              <a:rPr lang="en">
                <a:solidFill>
                  <a:schemeClr val="dk1"/>
                </a:solidFill>
              </a:rPr>
              <a:t> possède des </a:t>
            </a:r>
            <a:r>
              <a:rPr b="1" lang="en">
                <a:solidFill>
                  <a:schemeClr val="dk1"/>
                </a:solidFill>
              </a:rPr>
              <a:t>features</a:t>
            </a:r>
            <a:r>
              <a:rPr lang="en">
                <a:solidFill>
                  <a:schemeClr val="dk1"/>
                </a:solidFill>
              </a:rPr>
              <a:t> (caractéristiques) notées xvx_vxv​ et chaque </a:t>
            </a:r>
            <a:r>
              <a:rPr b="1" lang="en">
                <a:solidFill>
                  <a:schemeClr val="dk1"/>
                </a:solidFill>
              </a:rPr>
              <a:t>arête</a:t>
            </a:r>
            <a:r>
              <a:rPr lang="en">
                <a:solidFill>
                  <a:schemeClr val="dk1"/>
                </a:solidFill>
              </a:rPr>
              <a:t> possède également des </a:t>
            </a:r>
            <a:r>
              <a:rPr b="1" lang="en">
                <a:solidFill>
                  <a:schemeClr val="dk1"/>
                </a:solidFill>
              </a:rPr>
              <a:t>features</a:t>
            </a:r>
            <a:r>
              <a:rPr lang="en">
                <a:solidFill>
                  <a:schemeClr val="dk1"/>
                </a:solidFill>
              </a:rPr>
              <a:t> notées evwe_{vw}evw​, où vvv et www sont les indices des nœuds connectés par l'arête.</a:t>
            </a:r>
            <a:br>
              <a:rPr lang="en">
                <a:solidFill>
                  <a:schemeClr val="dk1"/>
                </a:solidFill>
              </a:rPr>
            </a:br>
            <a:r>
              <a:rPr b="1" lang="en">
                <a:solidFill>
                  <a:schemeClr val="dk1"/>
                </a:solidFill>
              </a:rPr>
              <a:t>Phase de passage de message :</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Cette phase se déroule sur TTT étapes de temps et à chaque étape, les nœuds échangent des </a:t>
            </a:r>
            <a:r>
              <a:rPr b="1" lang="en">
                <a:solidFill>
                  <a:schemeClr val="dk1"/>
                </a:solidFill>
              </a:rPr>
              <a:t>messages</a:t>
            </a:r>
            <a:r>
              <a:rPr lang="en">
                <a:solidFill>
                  <a:schemeClr val="dk1"/>
                </a:solidFill>
              </a:rPr>
              <a:t> entre eux en fonction de leurs voisins dans le graphe.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Les messages sont calculés à l'aide de la </a:t>
            </a:r>
            <a:r>
              <a:rPr b="1" lang="en">
                <a:solidFill>
                  <a:schemeClr val="dk1"/>
                </a:solidFill>
              </a:rPr>
              <a:t>fonction de message</a:t>
            </a:r>
            <a:r>
              <a:rPr lang="en">
                <a:solidFill>
                  <a:schemeClr val="dk1"/>
                </a:solidFill>
              </a:rPr>
              <a:t> MtM_tMt​, qui prend en entrée les </a:t>
            </a:r>
            <a:r>
              <a:rPr b="1" lang="en">
                <a:solidFill>
                  <a:schemeClr val="dk1"/>
                </a:solidFill>
              </a:rPr>
              <a:t>états cachés</a:t>
            </a:r>
            <a:r>
              <a:rPr lang="en">
                <a:solidFill>
                  <a:schemeClr val="dk1"/>
                </a:solidFill>
              </a:rPr>
              <a:t> des nœuds et les </a:t>
            </a:r>
            <a:r>
              <a:rPr b="1" lang="en">
                <a:solidFill>
                  <a:schemeClr val="dk1"/>
                </a:solidFill>
              </a:rPr>
              <a:t>features des arêtes</a:t>
            </a:r>
            <a:r>
              <a:rPr lang="en">
                <a:solidFill>
                  <a:schemeClr val="dk1"/>
                </a:solidFill>
              </a:rPr>
              <a:t>. Ces messages sont ensuite envoyés aux voisins du nœud vvv, comme indiqué par :</a:t>
            </a:r>
            <a:br>
              <a:rPr lang="en">
                <a:solidFill>
                  <a:schemeClr val="dk1"/>
                </a:solidFill>
              </a:rPr>
            </a:br>
            <a:r>
              <a:rPr lang="en">
                <a:solidFill>
                  <a:schemeClr val="dk1"/>
                </a:solidFill>
              </a:rPr>
              <a:t>mvt+1=∑w∈N(v)Mt(hvt,hwt,evw)m_{v}^{t+1} = \sum_{w \in N(v)} M_t(h_v^t, h_w^t, e_{vw})mvt+1​=w∈N(v)∑​Mt​(hvt​,hwt​,evw​)</a:t>
            </a:r>
            <a:br>
              <a:rPr lang="en">
                <a:solidFill>
                  <a:schemeClr val="dk1"/>
                </a:solidFill>
              </a:rPr>
            </a:br>
            <a:r>
              <a:rPr lang="en">
                <a:solidFill>
                  <a:schemeClr val="dk1"/>
                </a:solidFill>
              </a:rPr>
              <a:t>où N(v)N(v)N(v) désigne l'ensemble des voisins du nœud vvv dans le graphe et hvth_v^thvt​ est l'état caché du nœud vvv à l'instant ttt.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Fonction de mise à jour des nœuds (vertex update function)</a:t>
            </a:r>
            <a:r>
              <a:rPr lang="en">
                <a:solidFill>
                  <a:schemeClr val="dk1"/>
                </a:solidFill>
              </a:rPr>
              <a:t> : Après avoir reçu les messages de ses voisins, chaque nœud met à jour son propre état caché hvh_vhv​ en fonction de son état précédent et des messages reçus, ce qui est calculé par :</a:t>
            </a:r>
            <a:br>
              <a:rPr lang="en">
                <a:solidFill>
                  <a:schemeClr val="dk1"/>
                </a:solidFill>
              </a:rPr>
            </a:br>
            <a:r>
              <a:rPr lang="en">
                <a:solidFill>
                  <a:schemeClr val="dk1"/>
                </a:solidFill>
              </a:rPr>
              <a:t>hvt+1=Ut(hvt,mvt+1)h_v^{t+1} = U_t(h_v^t, m_v^{t+1})hvt+1​=Ut​(hvt​,mvt+1​)</a:t>
            </a:r>
            <a:br>
              <a:rPr lang="en">
                <a:solidFill>
                  <a:schemeClr val="dk1"/>
                </a:solidFill>
              </a:rPr>
            </a:br>
            <a:r>
              <a:rPr lang="en">
                <a:solidFill>
                  <a:schemeClr val="dk1"/>
                </a:solidFill>
              </a:rPr>
              <a:t>où UtU_tUt​ est la fonction de mise à jour, qui prend en entrée l'état précédent du nœud et les messages reçus.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Phase de lecture (Readout phase) :</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Une fois que la phase de passage de message est terminée (après TTT étapes de temps), on passe à la </a:t>
            </a:r>
            <a:r>
              <a:rPr b="1" lang="en">
                <a:solidFill>
                  <a:schemeClr val="dk1"/>
                </a:solidFill>
              </a:rPr>
              <a:t>lecture</a:t>
            </a:r>
            <a:r>
              <a:rPr lang="en">
                <a:solidFill>
                  <a:schemeClr val="dk1"/>
                </a:solidFill>
              </a:rPr>
              <a:t> des informations du graphe entier. Cette phase produit un </a:t>
            </a:r>
            <a:r>
              <a:rPr b="1" lang="en">
                <a:solidFill>
                  <a:schemeClr val="dk1"/>
                </a:solidFill>
              </a:rPr>
              <a:t>vecteur de caractéristiques</a:t>
            </a:r>
            <a:r>
              <a:rPr lang="en">
                <a:solidFill>
                  <a:schemeClr val="dk1"/>
                </a:solidFill>
              </a:rPr>
              <a:t> pour l'ensemble du graphe en fonction des états cachés des nœuds.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 fonction de lecture RRR prend tous les états des nœuds comme entrée et calcule un </a:t>
            </a:r>
            <a:r>
              <a:rPr b="1" lang="en">
                <a:solidFill>
                  <a:schemeClr val="dk1"/>
                </a:solidFill>
              </a:rPr>
              <a:t>vecteur global</a:t>
            </a:r>
            <a:r>
              <a:rPr lang="en">
                <a:solidFill>
                  <a:schemeClr val="dk1"/>
                </a:solidFill>
              </a:rPr>
              <a:t> qui résume le graphe, tout en étant invariant aux permutations des états des nœuds (pour garantir que le modèle soit invariant à l’isomorphisme des graphes, c’est-à-dire que les propriétés du graphe ne dépendent pas de l’ordre des nœuds dans la représentation).</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Aevw isalearnedmatrix,oneforeachedgelabele (themodelassumesdiscreteedgetypes)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 passage que vous avez partagé explique une formule tirée d'un article scientifique sur les unités récurrentes introduites par Cho et al. (2014). Voici une explication détaillée des différents éléments de cette formule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Contexte - Unité récurrente :</a:t>
            </a:r>
            <a:br>
              <a:rPr b="1" lang="en">
                <a:solidFill>
                  <a:schemeClr val="dk1"/>
                </a:solidFill>
              </a:rPr>
            </a:br>
            <a:r>
              <a:rPr lang="en">
                <a:solidFill>
                  <a:schemeClr val="dk1"/>
                </a:solidFill>
              </a:rPr>
              <a:t>Les unités récurrentes (telles que GRU ou LSTM) sont des architectures de réseaux neuronaux récurrents (RNN) qui permettent de traiter des séquences de données tout en conservant une mémoire des étapes précédentes dans la séquence.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 = Somme des contributions :</a:t>
            </a:r>
            <a:r>
              <a:rPr lang="en">
                <a:solidFill>
                  <a:schemeClr val="dk1"/>
                </a:solidFill>
              </a:rPr>
              <a:t> La formule donnée calcule une valeur agrégée RRR, obtenue en sommant les contributions sur tous les éléments vvv d’un ensemble VVV.</a:t>
            </a:r>
            <a:br>
              <a:rPr lang="en">
                <a:solidFill>
                  <a:schemeClr val="dk1"/>
                </a:solidFill>
              </a:rPr>
            </a:br>
            <a:r>
              <a:rPr lang="en">
                <a:solidFill>
                  <a:schemeClr val="dk1"/>
                </a:solidFill>
              </a:rPr>
              <a:t>R=∑v∈Vσ(i(hv(T),hv0))⊙(j(hv(T)))R = \sum_{v \in V} \sigma\left(i(h_v^{(T)}, h_v^0)\right) \odot \left(j(h_v^{(T)})\right)R=v∈V∑​σ(i(hv(T)​,hv0​))⊙(j(hv(T)​))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Explications des termes de la formule :</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hv(T)h_v^{(T)}hv(T)​</a:t>
            </a:r>
            <a:r>
              <a:rPr lang="en">
                <a:solidFill>
                  <a:schemeClr val="dk1"/>
                </a:solidFill>
              </a:rPr>
              <a:t> : Cela représente l’état caché final de l’unité récurrente associée à l’élément vvv après TTT étapes. Cet état encode l'information de la séquence.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hv0h_v^0hv0​</a:t>
            </a:r>
            <a:r>
              <a:rPr lang="en">
                <a:solidFill>
                  <a:schemeClr val="dk1"/>
                </a:solidFill>
              </a:rPr>
              <a:t> : C’est l’état initial du réseau récurrent pour l’élément vvv. Cela pourrait inclure des caractéristiques ou un état pré-initialisé.</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iii et jjj :</a:t>
            </a:r>
            <a:r>
              <a:rPr lang="en">
                <a:solidFill>
                  <a:schemeClr val="dk1"/>
                </a:solidFill>
              </a:rPr>
              <a:t> Ce sont des réseaux neuronaux (fonctions non spécifiées dans cette formule). Ces réseaux prennent des états comme entrées et effectuent des transformations non linéaires.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σ\sigmaσ :</a:t>
            </a:r>
            <a:r>
              <a:rPr lang="en">
                <a:solidFill>
                  <a:schemeClr val="dk1"/>
                </a:solidFill>
              </a:rPr>
              <a:t> Fonction d'activation. Elle applique une non-linéarité, souvent une sigmoïde ou une autre fonction.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⊙\odot⊙ :</a:t>
            </a:r>
            <a:r>
              <a:rPr lang="en">
                <a:solidFill>
                  <a:schemeClr val="dk1"/>
                </a:solidFill>
              </a:rPr>
              <a:t> Désigne le produit élément par élément (multiplication d'éléments correspondants dans deux vecteurs).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38f7095e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38f7095e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ddc3491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ddc3491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Les </a:t>
            </a:r>
            <a:r>
              <a:rPr b="1" lang="en">
                <a:solidFill>
                  <a:schemeClr val="dk1"/>
                </a:solidFill>
              </a:rPr>
              <a:t>Message Passing Neural Networks (MPNNs)</a:t>
            </a:r>
            <a:r>
              <a:rPr lang="en">
                <a:solidFill>
                  <a:schemeClr val="dk1"/>
                </a:solidFill>
              </a:rPr>
              <a:t> sont un cadre pour traiter des graphes en apprentissage profond. Un graphe GGG est constitué de </a:t>
            </a:r>
            <a:r>
              <a:rPr b="1" lang="en">
                <a:solidFill>
                  <a:schemeClr val="dk1"/>
                </a:solidFill>
              </a:rPr>
              <a:t>nœuds</a:t>
            </a:r>
            <a:r>
              <a:rPr lang="en">
                <a:solidFill>
                  <a:schemeClr val="dk1"/>
                </a:solidFill>
              </a:rPr>
              <a:t> (ou sommets) et </a:t>
            </a:r>
            <a:r>
              <a:rPr b="1" lang="en">
                <a:solidFill>
                  <a:schemeClr val="dk1"/>
                </a:solidFill>
              </a:rPr>
              <a:t>arêtes</a:t>
            </a:r>
            <a:r>
              <a:rPr lang="en">
                <a:solidFill>
                  <a:schemeClr val="dk1"/>
                </a:solidFill>
              </a:rPr>
              <a:t> (ou liens) entre ces nœuds. Dans le cadre des MPNNs, chaque </a:t>
            </a:r>
            <a:r>
              <a:rPr b="1" lang="en">
                <a:solidFill>
                  <a:schemeClr val="dk1"/>
                </a:solidFill>
              </a:rPr>
              <a:t>nœud</a:t>
            </a:r>
            <a:r>
              <a:rPr lang="en">
                <a:solidFill>
                  <a:schemeClr val="dk1"/>
                </a:solidFill>
              </a:rPr>
              <a:t> possède des </a:t>
            </a:r>
            <a:r>
              <a:rPr b="1" lang="en">
                <a:solidFill>
                  <a:schemeClr val="dk1"/>
                </a:solidFill>
              </a:rPr>
              <a:t>features</a:t>
            </a:r>
            <a:r>
              <a:rPr lang="en">
                <a:solidFill>
                  <a:schemeClr val="dk1"/>
                </a:solidFill>
              </a:rPr>
              <a:t> (caractéristiques) notées xvx_vxv​ et chaque </a:t>
            </a:r>
            <a:r>
              <a:rPr b="1" lang="en">
                <a:solidFill>
                  <a:schemeClr val="dk1"/>
                </a:solidFill>
              </a:rPr>
              <a:t>arête</a:t>
            </a:r>
            <a:r>
              <a:rPr lang="en">
                <a:solidFill>
                  <a:schemeClr val="dk1"/>
                </a:solidFill>
              </a:rPr>
              <a:t> possède également des </a:t>
            </a:r>
            <a:r>
              <a:rPr b="1" lang="en">
                <a:solidFill>
                  <a:schemeClr val="dk1"/>
                </a:solidFill>
              </a:rPr>
              <a:t>features</a:t>
            </a:r>
            <a:r>
              <a:rPr lang="en">
                <a:solidFill>
                  <a:schemeClr val="dk1"/>
                </a:solidFill>
              </a:rPr>
              <a:t> notées evwe_{vw}evw​, où vvv et www sont les indices des nœuds connectés par l'arête.</a:t>
            </a:r>
            <a:br>
              <a:rPr lang="en">
                <a:solidFill>
                  <a:schemeClr val="dk1"/>
                </a:solidFill>
              </a:rPr>
            </a:br>
            <a:r>
              <a:rPr b="1" lang="en">
                <a:solidFill>
                  <a:schemeClr val="dk1"/>
                </a:solidFill>
              </a:rPr>
              <a:t>Phase de passage de message :</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Cette phase se déroule sur TTT étapes de temps et à chaque étape, les nœuds échangent des </a:t>
            </a:r>
            <a:r>
              <a:rPr b="1" lang="en">
                <a:solidFill>
                  <a:schemeClr val="dk1"/>
                </a:solidFill>
              </a:rPr>
              <a:t>messages</a:t>
            </a:r>
            <a:r>
              <a:rPr lang="en">
                <a:solidFill>
                  <a:schemeClr val="dk1"/>
                </a:solidFill>
              </a:rPr>
              <a:t> entre eux en fonction de leurs voisins dans le graphe.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Les messages sont calculés à l'aide de la </a:t>
            </a:r>
            <a:r>
              <a:rPr b="1" lang="en">
                <a:solidFill>
                  <a:schemeClr val="dk1"/>
                </a:solidFill>
              </a:rPr>
              <a:t>fonction de message</a:t>
            </a:r>
            <a:r>
              <a:rPr lang="en">
                <a:solidFill>
                  <a:schemeClr val="dk1"/>
                </a:solidFill>
              </a:rPr>
              <a:t> MtM_tMt​, qui prend en entrée les </a:t>
            </a:r>
            <a:r>
              <a:rPr b="1" lang="en">
                <a:solidFill>
                  <a:schemeClr val="dk1"/>
                </a:solidFill>
              </a:rPr>
              <a:t>états cachés</a:t>
            </a:r>
            <a:r>
              <a:rPr lang="en">
                <a:solidFill>
                  <a:schemeClr val="dk1"/>
                </a:solidFill>
              </a:rPr>
              <a:t> des nœuds et les </a:t>
            </a:r>
            <a:r>
              <a:rPr b="1" lang="en">
                <a:solidFill>
                  <a:schemeClr val="dk1"/>
                </a:solidFill>
              </a:rPr>
              <a:t>features des arêtes</a:t>
            </a:r>
            <a:r>
              <a:rPr lang="en">
                <a:solidFill>
                  <a:schemeClr val="dk1"/>
                </a:solidFill>
              </a:rPr>
              <a:t>. Ces messages sont ensuite envoyés aux voisins du nœud vvv, comme indiqué par :</a:t>
            </a:r>
            <a:br>
              <a:rPr lang="en">
                <a:solidFill>
                  <a:schemeClr val="dk1"/>
                </a:solidFill>
              </a:rPr>
            </a:br>
            <a:r>
              <a:rPr lang="en">
                <a:solidFill>
                  <a:schemeClr val="dk1"/>
                </a:solidFill>
              </a:rPr>
              <a:t>mvt+1=∑w∈N(v)Mt(hvt,hwt,evw)m_{v}^{t+1} = \sum_{w \in N(v)} M_t(h_v^t, h_w^t, e_{vw})mvt+1​=w∈N(v)∑​Mt​(hvt​,hwt​,evw​)</a:t>
            </a:r>
            <a:br>
              <a:rPr lang="en">
                <a:solidFill>
                  <a:schemeClr val="dk1"/>
                </a:solidFill>
              </a:rPr>
            </a:br>
            <a:r>
              <a:rPr lang="en">
                <a:solidFill>
                  <a:schemeClr val="dk1"/>
                </a:solidFill>
              </a:rPr>
              <a:t>où N(v)N(v)N(v) désigne l'ensemble des voisins du nœud vvv dans le graphe et hvth_v^thvt​ est l'état caché du nœud vvv à l'instant ttt.</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Fonction de mise à jour des nœuds (vertex update function)</a:t>
            </a:r>
            <a:r>
              <a:rPr lang="en">
                <a:solidFill>
                  <a:schemeClr val="dk1"/>
                </a:solidFill>
              </a:rPr>
              <a:t> : Après avoir reçu les messages de ses voisins, chaque nœud met à jour son propre état caché hvh_vhv​ en fonction de son état précédent et des messages reçus, ce qui est calculé par :</a:t>
            </a:r>
            <a:br>
              <a:rPr lang="en">
                <a:solidFill>
                  <a:schemeClr val="dk1"/>
                </a:solidFill>
              </a:rPr>
            </a:br>
            <a:r>
              <a:rPr lang="en">
                <a:solidFill>
                  <a:schemeClr val="dk1"/>
                </a:solidFill>
              </a:rPr>
              <a:t>hvt+1=Ut(hvt,mvt+1)h_v^{t+1} = U_t(h_v^t, m_v^{t+1})hvt+1​=Ut​(hvt​,mvt+1​)</a:t>
            </a:r>
            <a:br>
              <a:rPr lang="en">
                <a:solidFill>
                  <a:schemeClr val="dk1"/>
                </a:solidFill>
              </a:rPr>
            </a:br>
            <a:r>
              <a:rPr lang="en">
                <a:solidFill>
                  <a:schemeClr val="dk1"/>
                </a:solidFill>
              </a:rPr>
              <a:t>où UtU_tUt​ est la fonction de mise à jour, qui prend en entrée l'état précédent du nœud et les messages reçus.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Phase de lecture (Readout phase) :</a:t>
            </a:r>
            <a:endParaRPr b="1">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Une fois que la phase de passage de message est terminée (après TTT étapes de temps), on passe à la </a:t>
            </a:r>
            <a:r>
              <a:rPr b="1" lang="en">
                <a:solidFill>
                  <a:schemeClr val="dk1"/>
                </a:solidFill>
              </a:rPr>
              <a:t>lecture</a:t>
            </a:r>
            <a:r>
              <a:rPr lang="en">
                <a:solidFill>
                  <a:schemeClr val="dk1"/>
                </a:solidFill>
              </a:rPr>
              <a:t> des informations du graphe entier. Cette phase produit un </a:t>
            </a:r>
            <a:r>
              <a:rPr b="1" lang="en">
                <a:solidFill>
                  <a:schemeClr val="dk1"/>
                </a:solidFill>
              </a:rPr>
              <a:t>vecteur de caractéristiques</a:t>
            </a:r>
            <a:r>
              <a:rPr lang="en">
                <a:solidFill>
                  <a:schemeClr val="dk1"/>
                </a:solidFill>
              </a:rPr>
              <a:t> pour l'ensemble du graphe en fonction des états cachés des nœuds.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La fonction de lecture RRR prend tous les états des nœuds comme entrée et calcule un </a:t>
            </a:r>
            <a:r>
              <a:rPr b="1" lang="en">
                <a:solidFill>
                  <a:schemeClr val="dk1"/>
                </a:solidFill>
              </a:rPr>
              <a:t>vecteur global</a:t>
            </a:r>
            <a:r>
              <a:rPr lang="en">
                <a:solidFill>
                  <a:schemeClr val="dk1"/>
                </a:solidFill>
              </a:rPr>
              <a:t> qui résume le graphe, tout en étant invariant aux permutations des états des nœuds (pour garantir que le modèle soit invariant à l’isomorphisme des graphes, c’est-à-dire que les propriétés du graphe ne dépendent pas de l’ordre des nœuds dans la représentation).</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Aevw isalearnedmatrix,oneforeachedgelabele (themodelassumesdiscreteedgetypes)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Le passage que vous avez partagé explique une formule tirée d'un article scientifique sur les unités récurrentes introduites par Cho et al. (2014). Voici une explication détaillée des différents éléments de cette formule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Contexte - Unité récurrente :</a:t>
            </a:r>
            <a:br>
              <a:rPr b="1" lang="en">
                <a:solidFill>
                  <a:schemeClr val="dk1"/>
                </a:solidFill>
              </a:rPr>
            </a:br>
            <a:r>
              <a:rPr lang="en">
                <a:solidFill>
                  <a:schemeClr val="dk1"/>
                </a:solidFill>
              </a:rPr>
              <a:t>Les unités récurrentes (telles que GRU ou LSTM) sont des architectures de réseaux neuronaux récurrents (RNN) qui permettent de traiter des séquences de données tout en conservant une mémoire des étapes précédentes dans la séquence.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R = Somme des contributions :</a:t>
            </a:r>
            <a:r>
              <a:rPr lang="en">
                <a:solidFill>
                  <a:schemeClr val="dk1"/>
                </a:solidFill>
              </a:rPr>
              <a:t> La formule donnée calcule une valeur agrégée RRR, obtenue en sommant les contributions sur tous les éléments vvv d’un ensemble VVV.</a:t>
            </a:r>
            <a:br>
              <a:rPr lang="en">
                <a:solidFill>
                  <a:schemeClr val="dk1"/>
                </a:solidFill>
              </a:rPr>
            </a:br>
            <a:r>
              <a:rPr lang="en">
                <a:solidFill>
                  <a:schemeClr val="dk1"/>
                </a:solidFill>
              </a:rPr>
              <a:t>R=∑v∈Vσ(i(hv(T),hv0))⊙(j(hv(T)))R = \sum_{v \in V} \sigma\left(i(h_v^{(T)}, h_v^0)\right) \odot \left(j(h_v^{(T)})\right)R=v∈V∑​σ(i(hv(T)​,hv0​))⊙(j(hv(T)​))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Explications des termes de la formule :</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hv(T)h_v^{(T)}hv(T)​</a:t>
            </a:r>
            <a:r>
              <a:rPr lang="en">
                <a:solidFill>
                  <a:schemeClr val="dk1"/>
                </a:solidFill>
              </a:rPr>
              <a:t> : Cela représente l’état caché final de l’unité récurrente associée à l’élément vvv après TTT étapes. Cet état encode l'information de la séquence.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hv0h_v^0hv0​</a:t>
            </a:r>
            <a:r>
              <a:rPr lang="en">
                <a:solidFill>
                  <a:schemeClr val="dk1"/>
                </a:solidFill>
              </a:rPr>
              <a:t> : C’est l’état initial du réseau récurrent pour l’élément vvv. Cela pourrait inclure des caractéristiques ou un état pré-initialisé.</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iii et jjj :</a:t>
            </a:r>
            <a:r>
              <a:rPr lang="en">
                <a:solidFill>
                  <a:schemeClr val="dk1"/>
                </a:solidFill>
              </a:rPr>
              <a:t> Ce sont des réseaux neuronaux (fonctions non spécifiées dans cette formule). Ces réseaux prennent des états comme entrées et effectuent des transformations non linéaires.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σ\sigmaσ :</a:t>
            </a:r>
            <a:r>
              <a:rPr lang="en">
                <a:solidFill>
                  <a:schemeClr val="dk1"/>
                </a:solidFill>
              </a:rPr>
              <a:t> Fonction d'activation. Elle applique une non-linéarité, souvent une sigmoïde ou une autre fonction.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b="1" lang="en">
                <a:solidFill>
                  <a:schemeClr val="dk1"/>
                </a:solidFill>
              </a:rPr>
              <a:t>⊙\odot⊙ :</a:t>
            </a:r>
            <a:r>
              <a:rPr lang="en">
                <a:solidFill>
                  <a:schemeClr val="dk1"/>
                </a:solidFill>
              </a:rPr>
              <a:t> Désigne le produit élément par élément (multiplication d'éléments correspondants dans deux vecteurs).</a:t>
            </a:r>
            <a:endParaRPr>
              <a:solidFill>
                <a:schemeClr val="dk1"/>
              </a:solidFill>
            </a:endParaRPr>
          </a:p>
          <a:p>
            <a:pPr indent="0" lvl="0" marL="0" rtl="0" algn="l">
              <a:spcBef>
                <a:spcPts val="1200"/>
              </a:spcBef>
              <a:spcAft>
                <a:spcPts val="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38f7095ef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38f7095ef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1cf8cd1f8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1cf8cd1f8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1ddc3491b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1ddc3491b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Pour les données de stellargraphe j’ai du les traduire en anglais. J’ai du créé un dictionnaire de synonymes ex butter-buttery…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ddc3491b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1ddc3491b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1ddc3491b3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1ddc3491b3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1ddc3491b3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1ddc3491b3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1cf8cd1f8d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1cf8cd1f8d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1de01ccf0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1de01ccf0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3936c5c1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3936c5c1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33936c5c11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33936c5c11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3936c5c11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3936c5c11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3936c5c11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3936c5c11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96e13ae7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96e13ae7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1cf8cd1f8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1cf8cd1f8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f3996e526f_0_2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f3996e526f_0_2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31cf8cd1f8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31cf8cd1f8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38f7095efe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38f7095ef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31cf8cd1f8d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31cf8cd1f8d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f9414dc0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f9414dc0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1f74eb06b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1f74eb06b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31de01ccf0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31de01ccf0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31cf8cd1f8d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31cf8cd1f8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38f7095efe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38f7095efe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ddc3491b3_0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ddc3491b3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Le projet porte sur la </a:t>
            </a:r>
            <a:r>
              <a:rPr b="1" lang="en">
                <a:solidFill>
                  <a:schemeClr val="dk1"/>
                </a:solidFill>
              </a:rPr>
              <a:t>perception olfactive</a:t>
            </a:r>
            <a:r>
              <a:rPr lang="en">
                <a:solidFill>
                  <a:schemeClr val="dk1"/>
                </a:solidFill>
              </a:rPr>
              <a:t> et l'utilisation des </a:t>
            </a:r>
            <a:r>
              <a:rPr b="1" lang="en">
                <a:solidFill>
                  <a:schemeClr val="dk1"/>
                </a:solidFill>
              </a:rPr>
              <a:t>réseaux de neurones sur graphes (GNN)</a:t>
            </a:r>
            <a:r>
              <a:rPr lang="en">
                <a:solidFill>
                  <a:schemeClr val="dk1"/>
                </a:solidFill>
              </a:rPr>
              <a:t> pour comprendre la relation entre la structure moléculaire et l'odeur, en cherchant à identifier les motifs structurels responsables des propriétés odorantes.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338f7095efe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338f7095efe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31ddc3491b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31ddc3491b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31ddc3491b3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1ddc3491b3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1f7223d6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1f7223d6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31f7223d61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31f7223d61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1f7223d61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1f7223d61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31f7223d61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31f7223d61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1f7223d61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1f7223d61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338f7095ef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338f7095ef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1f74eb06b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1f74eb06b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31d09305ec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31d09305ec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L’objectif de ce travail est d’apprendre un modèle de représentation vectorielle des odeurs émises par des molécules à l’aide de technique d’apprentissage automatique par réseau neuronal profond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cf8cd1f8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cf8cd1f8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e88f6b4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e88f6b4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1ddc3491b3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1ddc3491b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99f2f57a71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99f2f57a71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1471275" y="1457325"/>
            <a:ext cx="6201600" cy="16449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2494200" y="3210438"/>
            <a:ext cx="4155600" cy="4758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800">
                <a:solidFill>
                  <a:schemeClr val="lt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1887900" y="1717825"/>
            <a:ext cx="5368200" cy="121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9600">
                <a:solidFill>
                  <a:schemeClr val="l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8" name="Google Shape;48;p11"/>
          <p:cNvSpPr txBox="1"/>
          <p:nvPr>
            <p:ph idx="1" type="subTitle"/>
          </p:nvPr>
        </p:nvSpPr>
        <p:spPr>
          <a:xfrm>
            <a:off x="1284000" y="3017850"/>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solidFill>
                  <a:schemeClr val="dk2"/>
                </a:solidFill>
              </a:defRPr>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49" name="Google Shape;49;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bg>
      <p:bgPr>
        <a:blipFill>
          <a:blip r:embed="rId2">
            <a:alphaModFix/>
          </a:blip>
          <a:stretch>
            <a:fillRect/>
          </a:stretch>
        </a:blipFill>
      </p:bgPr>
    </p:bg>
    <p:spTree>
      <p:nvGrpSpPr>
        <p:cNvPr id="52" name="Shape 52"/>
        <p:cNvGrpSpPr/>
        <p:nvPr/>
      </p:nvGrpSpPr>
      <p:grpSpPr>
        <a:xfrm>
          <a:off x="0" y="0"/>
          <a:ext cx="0" cy="0"/>
          <a:chOff x="0" y="0"/>
          <a:chExt cx="0" cy="0"/>
        </a:xfrm>
      </p:grpSpPr>
      <p:sp>
        <p:nvSpPr>
          <p:cNvPr id="53" name="Google Shape;53;p1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4" name="Google Shape;54;p13"/>
          <p:cNvSpPr txBox="1"/>
          <p:nvPr>
            <p:ph idx="2" type="title"/>
          </p:nvPr>
        </p:nvSpPr>
        <p:spPr>
          <a:xfrm>
            <a:off x="719975" y="1895275"/>
            <a:ext cx="2305500" cy="527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5" name="Google Shape;55;p13"/>
          <p:cNvSpPr txBox="1"/>
          <p:nvPr>
            <p:ph idx="1" type="subTitle"/>
          </p:nvPr>
        </p:nvSpPr>
        <p:spPr>
          <a:xfrm>
            <a:off x="720000" y="2194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6" name="Google Shape;56;p13"/>
          <p:cNvSpPr txBox="1"/>
          <p:nvPr>
            <p:ph idx="3" type="title"/>
          </p:nvPr>
        </p:nvSpPr>
        <p:spPr>
          <a:xfrm>
            <a:off x="3419244" y="1895275"/>
            <a:ext cx="2305500" cy="527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7" name="Google Shape;57;p13"/>
          <p:cNvSpPr txBox="1"/>
          <p:nvPr>
            <p:ph idx="4" type="subTitle"/>
          </p:nvPr>
        </p:nvSpPr>
        <p:spPr>
          <a:xfrm>
            <a:off x="3419269" y="2194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58" name="Google Shape;58;p13"/>
          <p:cNvSpPr txBox="1"/>
          <p:nvPr>
            <p:ph idx="5" type="title"/>
          </p:nvPr>
        </p:nvSpPr>
        <p:spPr>
          <a:xfrm>
            <a:off x="720000" y="3633475"/>
            <a:ext cx="2305500" cy="527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59" name="Google Shape;59;p13"/>
          <p:cNvSpPr txBox="1"/>
          <p:nvPr>
            <p:ph idx="6" type="subTitle"/>
          </p:nvPr>
        </p:nvSpPr>
        <p:spPr>
          <a:xfrm>
            <a:off x="720000" y="3932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0" name="Google Shape;60;p13"/>
          <p:cNvSpPr txBox="1"/>
          <p:nvPr>
            <p:ph idx="7" type="title"/>
          </p:nvPr>
        </p:nvSpPr>
        <p:spPr>
          <a:xfrm>
            <a:off x="3419244" y="3633475"/>
            <a:ext cx="2305500" cy="527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1" name="Google Shape;61;p13"/>
          <p:cNvSpPr txBox="1"/>
          <p:nvPr>
            <p:ph idx="8" type="subTitle"/>
          </p:nvPr>
        </p:nvSpPr>
        <p:spPr>
          <a:xfrm>
            <a:off x="3419269" y="3932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 name="Google Shape;62;p13"/>
          <p:cNvSpPr txBox="1"/>
          <p:nvPr>
            <p:ph idx="9" type="title"/>
          </p:nvPr>
        </p:nvSpPr>
        <p:spPr>
          <a:xfrm>
            <a:off x="6118520" y="1895275"/>
            <a:ext cx="2305500" cy="527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3" name="Google Shape;63;p13"/>
          <p:cNvSpPr txBox="1"/>
          <p:nvPr>
            <p:ph idx="13" type="subTitle"/>
          </p:nvPr>
        </p:nvSpPr>
        <p:spPr>
          <a:xfrm>
            <a:off x="6118545" y="21943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4" name="Google Shape;64;p13"/>
          <p:cNvSpPr txBox="1"/>
          <p:nvPr>
            <p:ph idx="14" type="title"/>
          </p:nvPr>
        </p:nvSpPr>
        <p:spPr>
          <a:xfrm>
            <a:off x="6118520" y="3633475"/>
            <a:ext cx="2305500" cy="5277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65" name="Google Shape;65;p13"/>
          <p:cNvSpPr txBox="1"/>
          <p:nvPr>
            <p:ph idx="15" type="subTitle"/>
          </p:nvPr>
        </p:nvSpPr>
        <p:spPr>
          <a:xfrm>
            <a:off x="6118545" y="393257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6" name="Google Shape;66;p13"/>
          <p:cNvSpPr txBox="1"/>
          <p:nvPr>
            <p:ph hasCustomPrompt="1" idx="16" type="title"/>
          </p:nvPr>
        </p:nvSpPr>
        <p:spPr>
          <a:xfrm>
            <a:off x="1566484" y="1411200"/>
            <a:ext cx="6126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7" name="Google Shape;67;p13"/>
          <p:cNvSpPr txBox="1"/>
          <p:nvPr>
            <p:ph hasCustomPrompt="1" idx="17" type="title"/>
          </p:nvPr>
        </p:nvSpPr>
        <p:spPr>
          <a:xfrm>
            <a:off x="4265675" y="1411225"/>
            <a:ext cx="6126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8" name="Google Shape;68;p13"/>
          <p:cNvSpPr txBox="1"/>
          <p:nvPr>
            <p:ph hasCustomPrompt="1" idx="18" type="title"/>
          </p:nvPr>
        </p:nvSpPr>
        <p:spPr>
          <a:xfrm>
            <a:off x="6965000" y="1411225"/>
            <a:ext cx="6126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69" name="Google Shape;69;p13"/>
          <p:cNvSpPr txBox="1"/>
          <p:nvPr>
            <p:ph hasCustomPrompt="1" idx="19" type="title"/>
          </p:nvPr>
        </p:nvSpPr>
        <p:spPr>
          <a:xfrm>
            <a:off x="1566463" y="3111850"/>
            <a:ext cx="6126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0" name="Google Shape;70;p13"/>
          <p:cNvSpPr txBox="1"/>
          <p:nvPr>
            <p:ph hasCustomPrompt="1" idx="20" type="title"/>
          </p:nvPr>
        </p:nvSpPr>
        <p:spPr>
          <a:xfrm>
            <a:off x="4265675" y="3111850"/>
            <a:ext cx="6126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1" name="Google Shape;71;p13"/>
          <p:cNvSpPr txBox="1"/>
          <p:nvPr>
            <p:ph hasCustomPrompt="1" idx="21" type="title"/>
          </p:nvPr>
        </p:nvSpPr>
        <p:spPr>
          <a:xfrm>
            <a:off x="6965000" y="3111850"/>
            <a:ext cx="612600" cy="44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25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72" name="Google Shape;72;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4"/>
          <p:cNvSpPr txBox="1"/>
          <p:nvPr>
            <p:ph type="title"/>
          </p:nvPr>
        </p:nvSpPr>
        <p:spPr>
          <a:xfrm>
            <a:off x="1998200" y="1526150"/>
            <a:ext cx="5147700" cy="1290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72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75" name="Google Shape;75;p14"/>
          <p:cNvSpPr txBox="1"/>
          <p:nvPr>
            <p:ph idx="1" type="subTitle"/>
          </p:nvPr>
        </p:nvSpPr>
        <p:spPr>
          <a:xfrm>
            <a:off x="2682925" y="2816450"/>
            <a:ext cx="3824100" cy="801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76" name="Google Shape;7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15"/>
          <p:cNvSpPr txBox="1"/>
          <p:nvPr>
            <p:ph idx="1" type="subTitle"/>
          </p:nvPr>
        </p:nvSpPr>
        <p:spPr>
          <a:xfrm>
            <a:off x="1850475" y="1621725"/>
            <a:ext cx="5443200" cy="1478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sz="2500">
                <a:solidFill>
                  <a:schemeClr val="dk2"/>
                </a:solidFill>
              </a:defRPr>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79" name="Google Shape;79;p15"/>
          <p:cNvSpPr txBox="1"/>
          <p:nvPr>
            <p:ph type="title"/>
          </p:nvPr>
        </p:nvSpPr>
        <p:spPr>
          <a:xfrm>
            <a:off x="3030625" y="3100125"/>
            <a:ext cx="30588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0" name="Google Shape;80;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0">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16"/>
          <p:cNvSpPr txBox="1"/>
          <p:nvPr>
            <p:ph type="title"/>
          </p:nvPr>
        </p:nvSpPr>
        <p:spPr>
          <a:xfrm>
            <a:off x="3363300" y="2390113"/>
            <a:ext cx="50676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83" name="Google Shape;83;p16"/>
          <p:cNvSpPr txBox="1"/>
          <p:nvPr>
            <p:ph idx="1" type="subTitle"/>
          </p:nvPr>
        </p:nvSpPr>
        <p:spPr>
          <a:xfrm>
            <a:off x="3363300" y="3231913"/>
            <a:ext cx="5067600" cy="614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800">
                <a:solidFill>
                  <a:schemeClr val="dk2"/>
                </a:solidFill>
              </a:defRPr>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sp>
        <p:nvSpPr>
          <p:cNvPr id="84" name="Google Shape;84;p16"/>
          <p:cNvSpPr txBox="1"/>
          <p:nvPr>
            <p:ph hasCustomPrompt="1" idx="2" type="title"/>
          </p:nvPr>
        </p:nvSpPr>
        <p:spPr>
          <a:xfrm>
            <a:off x="7372650" y="1407300"/>
            <a:ext cx="8604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85" name="Google Shape;8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8" name="Google Shape;88;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91" name="Google Shape;9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0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title"/>
          </p:nvPr>
        </p:nvSpPr>
        <p:spPr>
          <a:xfrm>
            <a:off x="2038200" y="2390113"/>
            <a:ext cx="5067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4" name="Google Shape;94;p19"/>
          <p:cNvSpPr txBox="1"/>
          <p:nvPr>
            <p:ph idx="1" type="subTitle"/>
          </p:nvPr>
        </p:nvSpPr>
        <p:spPr>
          <a:xfrm>
            <a:off x="2038200" y="3231913"/>
            <a:ext cx="5067600" cy="61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2"/>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95" name="Google Shape;95;p19"/>
          <p:cNvSpPr txBox="1"/>
          <p:nvPr>
            <p:ph hasCustomPrompt="1" idx="2" type="title"/>
          </p:nvPr>
        </p:nvSpPr>
        <p:spPr>
          <a:xfrm>
            <a:off x="4141800" y="1407300"/>
            <a:ext cx="8604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96" name="Google Shape;96;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bg>
      <p:bgPr>
        <a:blipFill>
          <a:blip r:embed="rId2">
            <a:alphaModFix/>
          </a:blip>
          <a:stretch>
            <a:fillRect/>
          </a:stretch>
        </a:blipFill>
      </p:bgPr>
    </p:bg>
    <p:spTree>
      <p:nvGrpSpPr>
        <p:cNvPr id="97" name="Shape 97"/>
        <p:cNvGrpSpPr/>
        <p:nvPr/>
      </p:nvGrpSpPr>
      <p:grpSpPr>
        <a:xfrm>
          <a:off x="0" y="0"/>
          <a:ext cx="0" cy="0"/>
          <a:chOff x="0" y="0"/>
          <a:chExt cx="0" cy="0"/>
        </a:xfrm>
      </p:grpSpPr>
      <p:sp>
        <p:nvSpPr>
          <p:cNvPr id="98" name="Google Shape;98;p20"/>
          <p:cNvSpPr txBox="1"/>
          <p:nvPr>
            <p:ph type="title"/>
          </p:nvPr>
        </p:nvSpPr>
        <p:spPr>
          <a:xfrm>
            <a:off x="713100" y="1235700"/>
            <a:ext cx="3904200" cy="1840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9" name="Google Shape;99;p20"/>
          <p:cNvSpPr txBox="1"/>
          <p:nvPr>
            <p:ph idx="1" type="subTitle"/>
          </p:nvPr>
        </p:nvSpPr>
        <p:spPr>
          <a:xfrm>
            <a:off x="719587" y="2903100"/>
            <a:ext cx="39042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0" name="Google Shape;100;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713100" y="2390113"/>
            <a:ext cx="5067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941978" y="1407300"/>
            <a:ext cx="7908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4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713100" y="3231913"/>
            <a:ext cx="5067600" cy="61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800">
                <a:solidFill>
                  <a:schemeClr val="dk2"/>
                </a:solidFill>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5026775" y="1851725"/>
            <a:ext cx="3410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3" name="Google Shape;103;p21"/>
          <p:cNvSpPr txBox="1"/>
          <p:nvPr>
            <p:ph idx="1" type="subTitle"/>
          </p:nvPr>
        </p:nvSpPr>
        <p:spPr>
          <a:xfrm>
            <a:off x="5026775" y="2424425"/>
            <a:ext cx="34104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4" name="Google Shape;104;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2"/>
          <p:cNvSpPr txBox="1"/>
          <p:nvPr>
            <p:ph type="title"/>
          </p:nvPr>
        </p:nvSpPr>
        <p:spPr>
          <a:xfrm>
            <a:off x="720425" y="1851725"/>
            <a:ext cx="3410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7" name="Google Shape;107;p22"/>
          <p:cNvSpPr txBox="1"/>
          <p:nvPr>
            <p:ph idx="1" type="subTitle"/>
          </p:nvPr>
        </p:nvSpPr>
        <p:spPr>
          <a:xfrm>
            <a:off x="720425" y="2424425"/>
            <a:ext cx="34104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08" name="Google Shape;108;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
    <p:bg>
      <p:bgPr>
        <a:blipFill>
          <a:blip r:embed="rId2">
            <a:alphaModFix/>
          </a:blip>
          <a:stretch>
            <a:fillRect/>
          </a:stretch>
        </a:blipFill>
      </p:bgPr>
    </p:bg>
    <p:spTree>
      <p:nvGrpSpPr>
        <p:cNvPr id="109" name="Shape 109"/>
        <p:cNvGrpSpPr/>
        <p:nvPr/>
      </p:nvGrpSpPr>
      <p:grpSpPr>
        <a:xfrm>
          <a:off x="0" y="0"/>
          <a:ext cx="0" cy="0"/>
          <a:chOff x="0" y="0"/>
          <a:chExt cx="0" cy="0"/>
        </a:xfrm>
      </p:grpSpPr>
      <p:sp>
        <p:nvSpPr>
          <p:cNvPr id="110" name="Google Shape;110;p23"/>
          <p:cNvSpPr txBox="1"/>
          <p:nvPr>
            <p:ph type="title"/>
          </p:nvPr>
        </p:nvSpPr>
        <p:spPr>
          <a:xfrm>
            <a:off x="3663725" y="1851725"/>
            <a:ext cx="3410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1" name="Google Shape;111;p23"/>
          <p:cNvSpPr txBox="1"/>
          <p:nvPr>
            <p:ph idx="1" type="subTitle"/>
          </p:nvPr>
        </p:nvSpPr>
        <p:spPr>
          <a:xfrm>
            <a:off x="3663725" y="2424425"/>
            <a:ext cx="34104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2" name="Google Shape;11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bg>
      <p:bgPr>
        <a:blipFill>
          <a:blip r:embed="rId2">
            <a:alphaModFix/>
          </a:blip>
          <a:stretch>
            <a:fillRect/>
          </a:stretch>
        </a:blipFill>
      </p:bgPr>
    </p:bg>
    <p:spTree>
      <p:nvGrpSpPr>
        <p:cNvPr id="113" name="Shape 113"/>
        <p:cNvGrpSpPr/>
        <p:nvPr/>
      </p:nvGrpSpPr>
      <p:grpSpPr>
        <a:xfrm>
          <a:off x="0" y="0"/>
          <a:ext cx="0" cy="0"/>
          <a:chOff x="0" y="0"/>
          <a:chExt cx="0" cy="0"/>
        </a:xfrm>
      </p:grpSpPr>
      <p:sp>
        <p:nvSpPr>
          <p:cNvPr id="114" name="Google Shape;114;p2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5" name="Google Shape;115;p24"/>
          <p:cNvSpPr txBox="1"/>
          <p:nvPr>
            <p:ph idx="2" type="title"/>
          </p:nvPr>
        </p:nvSpPr>
        <p:spPr>
          <a:xfrm>
            <a:off x="1017706" y="2587706"/>
            <a:ext cx="19911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 name="Google Shape;116;p24"/>
          <p:cNvSpPr txBox="1"/>
          <p:nvPr>
            <p:ph idx="1" type="subTitle"/>
          </p:nvPr>
        </p:nvSpPr>
        <p:spPr>
          <a:xfrm>
            <a:off x="937625" y="3064038"/>
            <a:ext cx="21753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7" name="Google Shape;117;p24"/>
          <p:cNvSpPr txBox="1"/>
          <p:nvPr>
            <p:ph idx="3" type="title"/>
          </p:nvPr>
        </p:nvSpPr>
        <p:spPr>
          <a:xfrm>
            <a:off x="3564431" y="2587706"/>
            <a:ext cx="19911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8" name="Google Shape;118;p24"/>
          <p:cNvSpPr txBox="1"/>
          <p:nvPr>
            <p:ph idx="4" type="subTitle"/>
          </p:nvPr>
        </p:nvSpPr>
        <p:spPr>
          <a:xfrm>
            <a:off x="3484350" y="3064038"/>
            <a:ext cx="21753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9" name="Google Shape;119;p24"/>
          <p:cNvSpPr txBox="1"/>
          <p:nvPr>
            <p:ph idx="5" type="title"/>
          </p:nvPr>
        </p:nvSpPr>
        <p:spPr>
          <a:xfrm>
            <a:off x="6111156" y="2587706"/>
            <a:ext cx="19911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0" name="Google Shape;120;p24"/>
          <p:cNvSpPr txBox="1"/>
          <p:nvPr>
            <p:ph idx="6" type="subTitle"/>
          </p:nvPr>
        </p:nvSpPr>
        <p:spPr>
          <a:xfrm>
            <a:off x="6031075" y="3064038"/>
            <a:ext cx="21753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1" name="Google Shape;121;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5"/>
          <p:cNvSpPr txBox="1"/>
          <p:nvPr>
            <p:ph type="title"/>
          </p:nvPr>
        </p:nvSpPr>
        <p:spPr>
          <a:xfrm>
            <a:off x="2754439" y="2580531"/>
            <a:ext cx="16755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4" name="Google Shape;124;p25"/>
          <p:cNvSpPr txBox="1"/>
          <p:nvPr>
            <p:ph idx="1" type="subTitle"/>
          </p:nvPr>
        </p:nvSpPr>
        <p:spPr>
          <a:xfrm>
            <a:off x="2687050" y="3056872"/>
            <a:ext cx="1830600" cy="66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5" name="Google Shape;125;p25"/>
          <p:cNvSpPr txBox="1"/>
          <p:nvPr>
            <p:ph idx="2" type="title"/>
          </p:nvPr>
        </p:nvSpPr>
        <p:spPr>
          <a:xfrm>
            <a:off x="815289" y="2580531"/>
            <a:ext cx="16755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6" name="Google Shape;126;p25"/>
          <p:cNvSpPr txBox="1"/>
          <p:nvPr>
            <p:ph idx="3" type="subTitle"/>
          </p:nvPr>
        </p:nvSpPr>
        <p:spPr>
          <a:xfrm>
            <a:off x="747900" y="3056872"/>
            <a:ext cx="1830600" cy="66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7" name="Google Shape;127;p25"/>
          <p:cNvSpPr txBox="1"/>
          <p:nvPr>
            <p:ph idx="4"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8" name="Google Shape;128;p25"/>
          <p:cNvSpPr txBox="1"/>
          <p:nvPr>
            <p:ph idx="5" type="title"/>
          </p:nvPr>
        </p:nvSpPr>
        <p:spPr>
          <a:xfrm>
            <a:off x="4693589" y="2580531"/>
            <a:ext cx="16755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9" name="Google Shape;129;p25"/>
          <p:cNvSpPr txBox="1"/>
          <p:nvPr>
            <p:ph idx="6" type="subTitle"/>
          </p:nvPr>
        </p:nvSpPr>
        <p:spPr>
          <a:xfrm>
            <a:off x="4626200" y="3056872"/>
            <a:ext cx="1830600" cy="66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0" name="Google Shape;130;p25"/>
          <p:cNvSpPr txBox="1"/>
          <p:nvPr>
            <p:ph idx="7" type="title"/>
          </p:nvPr>
        </p:nvSpPr>
        <p:spPr>
          <a:xfrm>
            <a:off x="6632814" y="2580531"/>
            <a:ext cx="16755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1" name="Google Shape;131;p25"/>
          <p:cNvSpPr txBox="1"/>
          <p:nvPr>
            <p:ph idx="8" type="subTitle"/>
          </p:nvPr>
        </p:nvSpPr>
        <p:spPr>
          <a:xfrm>
            <a:off x="6565425" y="3056872"/>
            <a:ext cx="1830600" cy="66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2" name="Google Shape;132;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bg>
      <p:bgPr>
        <a:blipFill>
          <a:blip r:embed="rId2">
            <a:alphaModFix/>
          </a:blip>
          <a:stretch>
            <a:fillRect/>
          </a:stretch>
        </a:blipFill>
      </p:bgPr>
    </p:bg>
    <p:spTree>
      <p:nvGrpSpPr>
        <p:cNvPr id="133" name="Shape 133"/>
        <p:cNvGrpSpPr/>
        <p:nvPr/>
      </p:nvGrpSpPr>
      <p:grpSpPr>
        <a:xfrm>
          <a:off x="0" y="0"/>
          <a:ext cx="0" cy="0"/>
          <a:chOff x="0" y="0"/>
          <a:chExt cx="0" cy="0"/>
        </a:xfrm>
      </p:grpSpPr>
      <p:sp>
        <p:nvSpPr>
          <p:cNvPr id="134" name="Google Shape;134;p26"/>
          <p:cNvSpPr txBox="1"/>
          <p:nvPr>
            <p:ph type="title"/>
          </p:nvPr>
        </p:nvSpPr>
        <p:spPr>
          <a:xfrm>
            <a:off x="720000" y="5368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5" name="Google Shape;135;p26"/>
          <p:cNvSpPr txBox="1"/>
          <p:nvPr>
            <p:ph idx="2" type="title"/>
          </p:nvPr>
        </p:nvSpPr>
        <p:spPr>
          <a:xfrm>
            <a:off x="1017706" y="1713331"/>
            <a:ext cx="19911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6" name="Google Shape;136;p26"/>
          <p:cNvSpPr txBox="1"/>
          <p:nvPr>
            <p:ph idx="1" type="subTitle"/>
          </p:nvPr>
        </p:nvSpPr>
        <p:spPr>
          <a:xfrm>
            <a:off x="937625" y="2189675"/>
            <a:ext cx="2175300" cy="7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7" name="Google Shape;137;p26"/>
          <p:cNvSpPr txBox="1"/>
          <p:nvPr>
            <p:ph idx="3" type="title"/>
          </p:nvPr>
        </p:nvSpPr>
        <p:spPr>
          <a:xfrm>
            <a:off x="3564431" y="1713331"/>
            <a:ext cx="19911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 name="Google Shape;138;p26"/>
          <p:cNvSpPr txBox="1"/>
          <p:nvPr>
            <p:ph idx="4" type="subTitle"/>
          </p:nvPr>
        </p:nvSpPr>
        <p:spPr>
          <a:xfrm>
            <a:off x="3484350" y="2189675"/>
            <a:ext cx="2175300" cy="7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9" name="Google Shape;139;p26"/>
          <p:cNvSpPr txBox="1"/>
          <p:nvPr>
            <p:ph idx="5" type="title"/>
          </p:nvPr>
        </p:nvSpPr>
        <p:spPr>
          <a:xfrm>
            <a:off x="6111156" y="1713331"/>
            <a:ext cx="19911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 name="Google Shape;140;p26"/>
          <p:cNvSpPr txBox="1"/>
          <p:nvPr>
            <p:ph idx="6" type="subTitle"/>
          </p:nvPr>
        </p:nvSpPr>
        <p:spPr>
          <a:xfrm>
            <a:off x="6031075" y="2189675"/>
            <a:ext cx="2175300" cy="7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1" name="Google Shape;141;p26"/>
          <p:cNvSpPr txBox="1"/>
          <p:nvPr>
            <p:ph idx="7" type="title"/>
          </p:nvPr>
        </p:nvSpPr>
        <p:spPr>
          <a:xfrm>
            <a:off x="1017706" y="3204281"/>
            <a:ext cx="19911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2" name="Google Shape;142;p26"/>
          <p:cNvSpPr txBox="1"/>
          <p:nvPr>
            <p:ph idx="8" type="subTitle"/>
          </p:nvPr>
        </p:nvSpPr>
        <p:spPr>
          <a:xfrm>
            <a:off x="937625" y="3680625"/>
            <a:ext cx="2175300" cy="7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3" name="Google Shape;143;p26"/>
          <p:cNvSpPr txBox="1"/>
          <p:nvPr>
            <p:ph idx="9" type="title"/>
          </p:nvPr>
        </p:nvSpPr>
        <p:spPr>
          <a:xfrm>
            <a:off x="3564431" y="3204281"/>
            <a:ext cx="19911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4" name="Google Shape;144;p26"/>
          <p:cNvSpPr txBox="1"/>
          <p:nvPr>
            <p:ph idx="13" type="subTitle"/>
          </p:nvPr>
        </p:nvSpPr>
        <p:spPr>
          <a:xfrm>
            <a:off x="3484350" y="3680625"/>
            <a:ext cx="2175300" cy="7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5" name="Google Shape;145;p26"/>
          <p:cNvSpPr txBox="1"/>
          <p:nvPr>
            <p:ph idx="14" type="title"/>
          </p:nvPr>
        </p:nvSpPr>
        <p:spPr>
          <a:xfrm>
            <a:off x="6111156" y="3204281"/>
            <a:ext cx="19911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6" name="Google Shape;146;p26"/>
          <p:cNvSpPr txBox="1"/>
          <p:nvPr>
            <p:ph idx="15" type="subTitle"/>
          </p:nvPr>
        </p:nvSpPr>
        <p:spPr>
          <a:xfrm>
            <a:off x="6031075" y="3680625"/>
            <a:ext cx="2175300" cy="72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7" name="Google Shape;14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27"/>
          <p:cNvSpPr txBox="1"/>
          <p:nvPr>
            <p:ph hasCustomPrompt="1" type="title"/>
          </p:nvPr>
        </p:nvSpPr>
        <p:spPr>
          <a:xfrm>
            <a:off x="2661900" y="724150"/>
            <a:ext cx="3820200" cy="59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0" name="Google Shape;150;p27"/>
          <p:cNvSpPr txBox="1"/>
          <p:nvPr>
            <p:ph idx="1" type="subTitle"/>
          </p:nvPr>
        </p:nvSpPr>
        <p:spPr>
          <a:xfrm>
            <a:off x="2476500" y="1429000"/>
            <a:ext cx="4191000" cy="45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2"/>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1" name="Google Shape;151;p27"/>
          <p:cNvSpPr txBox="1"/>
          <p:nvPr>
            <p:ph hasCustomPrompt="1" idx="2" type="title"/>
          </p:nvPr>
        </p:nvSpPr>
        <p:spPr>
          <a:xfrm>
            <a:off x="2661900" y="2045994"/>
            <a:ext cx="3820200" cy="59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2" name="Google Shape;152;p27"/>
          <p:cNvSpPr txBox="1"/>
          <p:nvPr>
            <p:ph idx="3" type="subTitle"/>
          </p:nvPr>
        </p:nvSpPr>
        <p:spPr>
          <a:xfrm>
            <a:off x="2476500" y="2750850"/>
            <a:ext cx="4191000" cy="45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2"/>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3" name="Google Shape;153;p27"/>
          <p:cNvSpPr txBox="1"/>
          <p:nvPr>
            <p:ph hasCustomPrompt="1" idx="4" type="title"/>
          </p:nvPr>
        </p:nvSpPr>
        <p:spPr>
          <a:xfrm>
            <a:off x="2661900" y="3367838"/>
            <a:ext cx="3820200" cy="59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4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4" name="Google Shape;154;p27"/>
          <p:cNvSpPr txBox="1"/>
          <p:nvPr>
            <p:ph idx="5" type="subTitle"/>
          </p:nvPr>
        </p:nvSpPr>
        <p:spPr>
          <a:xfrm>
            <a:off x="2476500" y="4072699"/>
            <a:ext cx="4191000" cy="452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2"/>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5" name="Google Shape;155;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bg>
      <p:bgPr>
        <a:blipFill>
          <a:blip r:embed="rId2">
            <a:alphaModFix/>
          </a:blip>
          <a:stretch>
            <a:fillRect/>
          </a:stretch>
        </a:blipFill>
      </p:bgPr>
    </p:bg>
    <p:spTree>
      <p:nvGrpSpPr>
        <p:cNvPr id="156" name="Shape 156"/>
        <p:cNvGrpSpPr/>
        <p:nvPr/>
      </p:nvGrpSpPr>
      <p:grpSpPr>
        <a:xfrm>
          <a:off x="0" y="0"/>
          <a:ext cx="0" cy="0"/>
          <a:chOff x="0" y="0"/>
          <a:chExt cx="0" cy="0"/>
        </a:xfrm>
      </p:grpSpPr>
      <p:sp>
        <p:nvSpPr>
          <p:cNvPr id="157" name="Google Shape;157;p28"/>
          <p:cNvSpPr txBox="1"/>
          <p:nvPr>
            <p:ph hasCustomPrompt="1" type="title"/>
          </p:nvPr>
        </p:nvSpPr>
        <p:spPr>
          <a:xfrm>
            <a:off x="1035916" y="1740500"/>
            <a:ext cx="2858400" cy="59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8" name="Google Shape;158;p28"/>
          <p:cNvSpPr txBox="1"/>
          <p:nvPr>
            <p:ph idx="1" type="subTitle"/>
          </p:nvPr>
        </p:nvSpPr>
        <p:spPr>
          <a:xfrm>
            <a:off x="930466" y="2339300"/>
            <a:ext cx="30693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2"/>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59" name="Google Shape;159;p28"/>
          <p:cNvSpPr txBox="1"/>
          <p:nvPr>
            <p:ph hasCustomPrompt="1" idx="2" type="title"/>
          </p:nvPr>
        </p:nvSpPr>
        <p:spPr>
          <a:xfrm>
            <a:off x="5249691" y="1740493"/>
            <a:ext cx="2858400" cy="59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0" name="Google Shape;160;p28"/>
          <p:cNvSpPr txBox="1"/>
          <p:nvPr>
            <p:ph idx="3" type="subTitle"/>
          </p:nvPr>
        </p:nvSpPr>
        <p:spPr>
          <a:xfrm>
            <a:off x="5144241" y="2339300"/>
            <a:ext cx="30693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2"/>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1" name="Google Shape;161;p28"/>
          <p:cNvSpPr txBox="1"/>
          <p:nvPr>
            <p:ph hasCustomPrompt="1" idx="4" type="title"/>
          </p:nvPr>
        </p:nvSpPr>
        <p:spPr>
          <a:xfrm>
            <a:off x="3142800" y="3395973"/>
            <a:ext cx="2858400" cy="598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30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2" name="Google Shape;162;p28"/>
          <p:cNvSpPr txBox="1"/>
          <p:nvPr>
            <p:ph idx="5" type="subTitle"/>
          </p:nvPr>
        </p:nvSpPr>
        <p:spPr>
          <a:xfrm>
            <a:off x="2989200" y="3994775"/>
            <a:ext cx="3165600" cy="59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a:solidFill>
                  <a:schemeClr val="dk2"/>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163" name="Google Shape;163;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6_1">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29"/>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6" name="Google Shape;166;p29"/>
          <p:cNvSpPr txBox="1"/>
          <p:nvPr>
            <p:ph idx="1" type="subTitle"/>
          </p:nvPr>
        </p:nvSpPr>
        <p:spPr>
          <a:xfrm>
            <a:off x="1823600" y="3971400"/>
            <a:ext cx="21753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7" name="Google Shape;167;p29"/>
          <p:cNvSpPr txBox="1"/>
          <p:nvPr>
            <p:ph idx="2" type="subTitle"/>
          </p:nvPr>
        </p:nvSpPr>
        <p:spPr>
          <a:xfrm>
            <a:off x="5145098" y="3971400"/>
            <a:ext cx="2175300" cy="63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68" name="Google Shape;168;p29"/>
          <p:cNvSpPr/>
          <p:nvPr/>
        </p:nvSpPr>
        <p:spPr>
          <a:xfrm>
            <a:off x="1880200" y="1730650"/>
            <a:ext cx="2062200" cy="482700"/>
          </a:xfrm>
          <a:prstGeom prst="roundRect">
            <a:avLst>
              <a:gd fmla="val 50000" name="adj"/>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latin typeface="Space Grotesk"/>
              <a:ea typeface="Space Grotesk"/>
              <a:cs typeface="Space Grotesk"/>
              <a:sym typeface="Space Grotesk"/>
            </a:endParaRPr>
          </a:p>
        </p:txBody>
      </p:sp>
      <p:sp>
        <p:nvSpPr>
          <p:cNvPr id="169" name="Google Shape;169;p29"/>
          <p:cNvSpPr/>
          <p:nvPr/>
        </p:nvSpPr>
        <p:spPr>
          <a:xfrm>
            <a:off x="5201650" y="1730650"/>
            <a:ext cx="2062200" cy="482700"/>
          </a:xfrm>
          <a:prstGeom prst="roundRect">
            <a:avLst>
              <a:gd fmla="val 50000" name="adj"/>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latin typeface="Space Grotesk"/>
              <a:ea typeface="Space Grotesk"/>
              <a:cs typeface="Space Grotesk"/>
              <a:sym typeface="Space Grotesk"/>
            </a:endParaRPr>
          </a:p>
        </p:txBody>
      </p:sp>
      <p:sp>
        <p:nvSpPr>
          <p:cNvPr id="170" name="Google Shape;170;p29"/>
          <p:cNvSpPr txBox="1"/>
          <p:nvPr>
            <p:ph idx="3" type="title"/>
          </p:nvPr>
        </p:nvSpPr>
        <p:spPr>
          <a:xfrm>
            <a:off x="1915756" y="1730656"/>
            <a:ext cx="19911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29"/>
          <p:cNvSpPr txBox="1"/>
          <p:nvPr>
            <p:ph idx="4" type="title"/>
          </p:nvPr>
        </p:nvSpPr>
        <p:spPr>
          <a:xfrm>
            <a:off x="5237206" y="1730656"/>
            <a:ext cx="19911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2" name="Google Shape;172;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bg>
      <p:bgPr>
        <a:blipFill>
          <a:blip r:embed="rId2">
            <a:alphaModFix/>
          </a:blip>
          <a:stretch>
            <a:fillRect/>
          </a:stretch>
        </a:blipFill>
      </p:bgPr>
    </p:bg>
    <p:spTree>
      <p:nvGrpSpPr>
        <p:cNvPr id="173" name="Shape 173"/>
        <p:cNvGrpSpPr/>
        <p:nvPr/>
      </p:nvGrpSpPr>
      <p:grpSpPr>
        <a:xfrm>
          <a:off x="0" y="0"/>
          <a:ext cx="0" cy="0"/>
          <a:chOff x="0" y="0"/>
          <a:chExt cx="0" cy="0"/>
        </a:xfrm>
      </p:grpSpPr>
      <p:sp>
        <p:nvSpPr>
          <p:cNvPr id="174" name="Google Shape;174;p30"/>
          <p:cNvSpPr txBox="1"/>
          <p:nvPr>
            <p:ph type="title"/>
          </p:nvPr>
        </p:nvSpPr>
        <p:spPr>
          <a:xfrm>
            <a:off x="720000" y="1027487"/>
            <a:ext cx="4294800" cy="8730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5" name="Google Shape;175;p30"/>
          <p:cNvSpPr txBox="1"/>
          <p:nvPr>
            <p:ph idx="1" type="subTitle"/>
          </p:nvPr>
        </p:nvSpPr>
        <p:spPr>
          <a:xfrm>
            <a:off x="720000" y="1853100"/>
            <a:ext cx="3434700" cy="142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76" name="Google Shape;176;p30"/>
          <p:cNvSpPr txBox="1"/>
          <p:nvPr/>
        </p:nvSpPr>
        <p:spPr>
          <a:xfrm>
            <a:off x="720000" y="3568475"/>
            <a:ext cx="3772800" cy="615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000">
                <a:solidFill>
                  <a:schemeClr val="dk2"/>
                </a:solidFill>
                <a:latin typeface="Barlow"/>
                <a:ea typeface="Barlow"/>
                <a:cs typeface="Barlow"/>
                <a:sym typeface="Barlow"/>
              </a:rPr>
              <a:t>CREDITS: This presentation template was created by </a:t>
            </a:r>
            <a:r>
              <a:rPr b="1" lang="en" sz="1000">
                <a:solidFill>
                  <a:schemeClr val="dk2"/>
                </a:solidFill>
                <a:uFill>
                  <a:noFill/>
                </a:uFill>
                <a:latin typeface="Barlow"/>
                <a:ea typeface="Barlow"/>
                <a:cs typeface="Barlow"/>
                <a:sym typeface="Barlow"/>
                <a:hlinkClick r:id="rId3">
                  <a:extLst>
                    <a:ext uri="{A12FA001-AC4F-418D-AE19-62706E023703}">
                      <ahyp:hlinkClr val="tx"/>
                    </a:ext>
                  </a:extLst>
                </a:hlinkClick>
              </a:rPr>
              <a:t>Slidesgo</a:t>
            </a:r>
            <a:r>
              <a:rPr lang="en" sz="1000">
                <a:solidFill>
                  <a:schemeClr val="dk2"/>
                </a:solidFill>
                <a:latin typeface="Barlow"/>
                <a:ea typeface="Barlow"/>
                <a:cs typeface="Barlow"/>
                <a:sym typeface="Barlow"/>
              </a:rPr>
              <a:t>, including icons by </a:t>
            </a:r>
            <a:r>
              <a:rPr b="1" lang="en" sz="1000">
                <a:solidFill>
                  <a:schemeClr val="dk2"/>
                </a:solidFill>
                <a:uFill>
                  <a:noFill/>
                </a:uFill>
                <a:latin typeface="Barlow"/>
                <a:ea typeface="Barlow"/>
                <a:cs typeface="Barlow"/>
                <a:sym typeface="Barlow"/>
                <a:hlinkClick r:id="rId4">
                  <a:extLst>
                    <a:ext uri="{A12FA001-AC4F-418D-AE19-62706E023703}">
                      <ahyp:hlinkClr val="tx"/>
                    </a:ext>
                  </a:extLst>
                </a:hlinkClick>
              </a:rPr>
              <a:t>Flaticon</a:t>
            </a:r>
            <a:r>
              <a:rPr b="1" lang="en" sz="1000">
                <a:solidFill>
                  <a:schemeClr val="dk2"/>
                </a:solidFill>
                <a:latin typeface="Barlow"/>
                <a:ea typeface="Barlow"/>
                <a:cs typeface="Barlow"/>
                <a:sym typeface="Barlow"/>
              </a:rPr>
              <a:t> </a:t>
            </a:r>
            <a:r>
              <a:rPr lang="en" sz="1000">
                <a:solidFill>
                  <a:schemeClr val="dk2"/>
                </a:solidFill>
                <a:latin typeface="Barlow"/>
                <a:ea typeface="Barlow"/>
                <a:cs typeface="Barlow"/>
                <a:sym typeface="Barlow"/>
              </a:rPr>
              <a:t>and infographics &amp; images by </a:t>
            </a:r>
            <a:r>
              <a:rPr b="1" lang="en" sz="1000">
                <a:solidFill>
                  <a:schemeClr val="dk2"/>
                </a:solidFill>
                <a:uFill>
                  <a:noFill/>
                </a:uFill>
                <a:latin typeface="Barlow"/>
                <a:ea typeface="Barlow"/>
                <a:cs typeface="Barlow"/>
                <a:sym typeface="Barlow"/>
                <a:hlinkClick r:id="rId5">
                  <a:extLst>
                    <a:ext uri="{A12FA001-AC4F-418D-AE19-62706E023703}">
                      <ahyp:hlinkClr val="tx"/>
                    </a:ext>
                  </a:extLst>
                </a:hlinkClick>
              </a:rPr>
              <a:t>Freepik</a:t>
            </a:r>
            <a:endParaRPr b="1" sz="1000">
              <a:solidFill>
                <a:schemeClr val="dk2"/>
              </a:solidFill>
              <a:latin typeface="Barlow"/>
              <a:ea typeface="Barlow"/>
              <a:cs typeface="Barlow"/>
              <a:sym typeface="Barlow"/>
            </a:endParaRPr>
          </a:p>
        </p:txBody>
      </p:sp>
      <p:sp>
        <p:nvSpPr>
          <p:cNvPr id="177" name="Google Shape;17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20" name="Google Shape;20;p4"/>
          <p:cNvSpPr txBox="1"/>
          <p:nvPr>
            <p:ph idx="1" type="body"/>
          </p:nvPr>
        </p:nvSpPr>
        <p:spPr>
          <a:xfrm>
            <a:off x="720000" y="1215752"/>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2"/>
              </a:buClr>
              <a:buSzPts val="1200"/>
              <a:buAutoNum type="arabicPeriod"/>
              <a:defRPr sz="1200">
                <a:solidFill>
                  <a:schemeClr val="dk2"/>
                </a:solidFill>
              </a:defRPr>
            </a:lvl1pPr>
            <a:lvl2pPr indent="-304800" lvl="1" marL="914400" rtl="0">
              <a:lnSpc>
                <a:spcPct val="115000"/>
              </a:lnSpc>
              <a:spcBef>
                <a:spcPts val="1600"/>
              </a:spcBef>
              <a:spcAft>
                <a:spcPts val="0"/>
              </a:spcAft>
              <a:buClr>
                <a:schemeClr val="dk2"/>
              </a:buClr>
              <a:buSzPts val="1200"/>
              <a:buFont typeface="Roboto Condensed Light"/>
              <a:buAutoNum type="alphaLcPeriod"/>
              <a:defRPr>
                <a:solidFill>
                  <a:schemeClr val="dk2"/>
                </a:solidFill>
              </a:defRPr>
            </a:lvl2pPr>
            <a:lvl3pPr indent="-304800" lvl="2" marL="1371600" rtl="0">
              <a:lnSpc>
                <a:spcPct val="115000"/>
              </a:lnSpc>
              <a:spcBef>
                <a:spcPts val="1600"/>
              </a:spcBef>
              <a:spcAft>
                <a:spcPts val="0"/>
              </a:spcAft>
              <a:buClr>
                <a:schemeClr val="dk2"/>
              </a:buClr>
              <a:buSzPts val="1200"/>
              <a:buFont typeface="Roboto Condensed Light"/>
              <a:buAutoNum type="romanLcPeriod"/>
              <a:defRPr>
                <a:solidFill>
                  <a:schemeClr val="dk2"/>
                </a:solidFill>
              </a:defRPr>
            </a:lvl3pPr>
            <a:lvl4pPr indent="-304800" lvl="3" marL="1828800" rtl="0">
              <a:lnSpc>
                <a:spcPct val="115000"/>
              </a:lnSpc>
              <a:spcBef>
                <a:spcPts val="1600"/>
              </a:spcBef>
              <a:spcAft>
                <a:spcPts val="0"/>
              </a:spcAft>
              <a:buClr>
                <a:schemeClr val="dk2"/>
              </a:buClr>
              <a:buSzPts val="1200"/>
              <a:buFont typeface="Roboto Condensed Light"/>
              <a:buAutoNum type="arabicPeriod"/>
              <a:defRPr>
                <a:solidFill>
                  <a:schemeClr val="dk2"/>
                </a:solidFill>
              </a:defRPr>
            </a:lvl4pPr>
            <a:lvl5pPr indent="-304800" lvl="4" marL="2286000" rtl="0">
              <a:lnSpc>
                <a:spcPct val="115000"/>
              </a:lnSpc>
              <a:spcBef>
                <a:spcPts val="1600"/>
              </a:spcBef>
              <a:spcAft>
                <a:spcPts val="0"/>
              </a:spcAft>
              <a:buClr>
                <a:schemeClr val="dk2"/>
              </a:buClr>
              <a:buSzPts val="1200"/>
              <a:buFont typeface="Roboto Condensed Light"/>
              <a:buAutoNum type="alphaLcPeriod"/>
              <a:defRPr>
                <a:solidFill>
                  <a:schemeClr val="dk2"/>
                </a:solidFill>
              </a:defRPr>
            </a:lvl5pPr>
            <a:lvl6pPr indent="-304800" lvl="5" marL="2743200" rtl="0">
              <a:lnSpc>
                <a:spcPct val="115000"/>
              </a:lnSpc>
              <a:spcBef>
                <a:spcPts val="1600"/>
              </a:spcBef>
              <a:spcAft>
                <a:spcPts val="0"/>
              </a:spcAft>
              <a:buClr>
                <a:schemeClr val="dk2"/>
              </a:buClr>
              <a:buSzPts val="1200"/>
              <a:buFont typeface="Roboto Condensed Light"/>
              <a:buAutoNum type="romanLcPeriod"/>
              <a:defRPr>
                <a:solidFill>
                  <a:schemeClr val="dk2"/>
                </a:solidFill>
              </a:defRPr>
            </a:lvl6pPr>
            <a:lvl7pPr indent="-304800" lvl="6" marL="3200400" rtl="0">
              <a:lnSpc>
                <a:spcPct val="115000"/>
              </a:lnSpc>
              <a:spcBef>
                <a:spcPts val="1600"/>
              </a:spcBef>
              <a:spcAft>
                <a:spcPts val="0"/>
              </a:spcAft>
              <a:buClr>
                <a:schemeClr val="dk2"/>
              </a:buClr>
              <a:buSzPts val="1200"/>
              <a:buFont typeface="Roboto Condensed Light"/>
              <a:buAutoNum type="arabicPeriod"/>
              <a:defRPr>
                <a:solidFill>
                  <a:schemeClr val="dk2"/>
                </a:solidFill>
              </a:defRPr>
            </a:lvl7pPr>
            <a:lvl8pPr indent="-304800" lvl="7" marL="3657600" rtl="0">
              <a:lnSpc>
                <a:spcPct val="115000"/>
              </a:lnSpc>
              <a:spcBef>
                <a:spcPts val="1600"/>
              </a:spcBef>
              <a:spcAft>
                <a:spcPts val="0"/>
              </a:spcAft>
              <a:buClr>
                <a:schemeClr val="dk2"/>
              </a:buClr>
              <a:buSzPts val="1200"/>
              <a:buFont typeface="Roboto Condensed Light"/>
              <a:buAutoNum type="alphaLcPeriod"/>
              <a:defRPr>
                <a:solidFill>
                  <a:schemeClr val="dk2"/>
                </a:solidFill>
              </a:defRPr>
            </a:lvl8pPr>
            <a:lvl9pPr indent="-304800" lvl="8" marL="4114800" rtl="0">
              <a:lnSpc>
                <a:spcPct val="115000"/>
              </a:lnSpc>
              <a:spcBef>
                <a:spcPts val="1600"/>
              </a:spcBef>
              <a:spcAft>
                <a:spcPts val="1600"/>
              </a:spcAft>
              <a:buClr>
                <a:schemeClr val="dk2"/>
              </a:buClr>
              <a:buSzPts val="1200"/>
              <a:buFont typeface="Roboto Condensed Light"/>
              <a:buAutoNum type="romanLcPeriod"/>
              <a:defRPr>
                <a:solidFill>
                  <a:schemeClr val="dk2"/>
                </a:solidFill>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bg>
      <p:bgPr>
        <a:blipFill>
          <a:blip r:embed="rId2">
            <a:alphaModFix/>
          </a:blip>
          <a:stretch>
            <a:fillRect/>
          </a:stretch>
        </a:blipFill>
      </p:bgPr>
    </p:bg>
    <p:spTree>
      <p:nvGrpSpPr>
        <p:cNvPr id="178" name="Shape 178"/>
        <p:cNvGrpSpPr/>
        <p:nvPr/>
      </p:nvGrpSpPr>
      <p:grpSpPr>
        <a:xfrm>
          <a:off x="0" y="0"/>
          <a:ext cx="0" cy="0"/>
          <a:chOff x="0" y="0"/>
          <a:chExt cx="0" cy="0"/>
        </a:xfrm>
      </p:grpSpPr>
      <p:sp>
        <p:nvSpPr>
          <p:cNvPr id="179" name="Google Shape;179;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1_1">
    <p:bg>
      <p:bgPr>
        <a:blipFill>
          <a:blip r:embed="rId2">
            <a:alphaModFix/>
          </a:blip>
          <a:stretch>
            <a:fillRect/>
          </a:stretch>
        </a:blipFill>
      </p:bgPr>
    </p:bg>
    <p:spTree>
      <p:nvGrpSpPr>
        <p:cNvPr id="182" name="Shape 182"/>
        <p:cNvGrpSpPr/>
        <p:nvPr/>
      </p:nvGrpSpPr>
      <p:grpSpPr>
        <a:xfrm>
          <a:off x="0" y="0"/>
          <a:ext cx="0" cy="0"/>
          <a:chOff x="0" y="0"/>
          <a:chExt cx="0" cy="0"/>
        </a:xfrm>
      </p:grpSpPr>
      <p:sp>
        <p:nvSpPr>
          <p:cNvPr id="183" name="Google Shape;183;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1_1_1">
    <p:bg>
      <p:bgPr>
        <a:blipFill>
          <a:blip r:embed="rId2">
            <a:alphaModFix/>
          </a:blip>
          <a:stretch>
            <a:fillRect/>
          </a:stretch>
        </a:blipFill>
      </p:bgPr>
    </p:bg>
    <p:spTree>
      <p:nvGrpSpPr>
        <p:cNvPr id="184" name="Shape 184"/>
        <p:cNvGrpSpPr/>
        <p:nvPr/>
      </p:nvGrpSpPr>
      <p:grpSpPr>
        <a:xfrm>
          <a:off x="0" y="0"/>
          <a:ext cx="0" cy="0"/>
          <a:chOff x="0" y="0"/>
          <a:chExt cx="0" cy="0"/>
        </a:xfrm>
      </p:grpSpPr>
      <p:sp>
        <p:nvSpPr>
          <p:cNvPr id="185" name="Google Shape;185;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5"/>
          <p:cNvSpPr txBox="1"/>
          <p:nvPr>
            <p:ph idx="2" type="title"/>
          </p:nvPr>
        </p:nvSpPr>
        <p:spPr>
          <a:xfrm>
            <a:off x="1910000" y="2613756"/>
            <a:ext cx="16575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5" name="Google Shape;25;p5"/>
          <p:cNvSpPr txBox="1"/>
          <p:nvPr>
            <p:ph idx="3" type="title"/>
          </p:nvPr>
        </p:nvSpPr>
        <p:spPr>
          <a:xfrm>
            <a:off x="5566448" y="2613751"/>
            <a:ext cx="1657500" cy="345300"/>
          </a:xfrm>
          <a:prstGeom prst="rect">
            <a:avLst/>
          </a:prstGeom>
          <a:noFill/>
        </p:spPr>
        <p:txBody>
          <a:bodyPr anchorCtr="0" anchor="t" bIns="91425" lIns="91425" spcFirstLastPara="1" rIns="91425" wrap="square" tIns="91425">
            <a:noAutofit/>
          </a:bodyPr>
          <a:lstStyle>
            <a:lvl1pPr lvl="0" rtl="0" algn="ctr">
              <a:spcBef>
                <a:spcPts val="0"/>
              </a:spcBef>
              <a:spcAft>
                <a:spcPts val="0"/>
              </a:spcAft>
              <a:buSzPts val="3500"/>
              <a:buNone/>
              <a:defRPr sz="2000">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 name="Google Shape;26;p5"/>
          <p:cNvSpPr txBox="1"/>
          <p:nvPr>
            <p:ph idx="1" type="subTitle"/>
          </p:nvPr>
        </p:nvSpPr>
        <p:spPr>
          <a:xfrm>
            <a:off x="5142397" y="3090197"/>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 name="Google Shape;27;p5"/>
          <p:cNvSpPr txBox="1"/>
          <p:nvPr>
            <p:ph idx="4" type="subTitle"/>
          </p:nvPr>
        </p:nvSpPr>
        <p:spPr>
          <a:xfrm>
            <a:off x="1496000" y="3090197"/>
            <a:ext cx="25056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chemeClr val="dk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8" name="Google Shape;28;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31" name="Google Shape;31;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7"/>
          <p:cNvSpPr txBox="1"/>
          <p:nvPr>
            <p:ph idx="1" type="body"/>
          </p:nvPr>
        </p:nvSpPr>
        <p:spPr>
          <a:xfrm>
            <a:off x="713100" y="1696500"/>
            <a:ext cx="4117800" cy="27873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SzPts val="1000"/>
              <a:buChar char="●"/>
              <a:defRPr>
                <a:solidFill>
                  <a:srgbClr val="434343"/>
                </a:solidFill>
              </a:defRPr>
            </a:lvl1pPr>
            <a:lvl2pPr indent="-317500" lvl="1" marL="914400" rtl="0">
              <a:lnSpc>
                <a:spcPct val="115000"/>
              </a:lnSpc>
              <a:spcBef>
                <a:spcPts val="0"/>
              </a:spcBef>
              <a:spcAft>
                <a:spcPts val="0"/>
              </a:spcAft>
              <a:buSzPts val="1400"/>
              <a:buChar char="○"/>
              <a:defRPr>
                <a:solidFill>
                  <a:srgbClr val="434343"/>
                </a:solidFill>
              </a:defRPr>
            </a:lvl2pPr>
            <a:lvl3pPr indent="-317500" lvl="2" marL="1371600" rtl="0">
              <a:lnSpc>
                <a:spcPct val="115000"/>
              </a:lnSpc>
              <a:spcBef>
                <a:spcPts val="1600"/>
              </a:spcBef>
              <a:spcAft>
                <a:spcPts val="0"/>
              </a:spcAft>
              <a:buSzPts val="1400"/>
              <a:buChar char="■"/>
              <a:defRPr>
                <a:solidFill>
                  <a:srgbClr val="434343"/>
                </a:solidFill>
              </a:defRPr>
            </a:lvl3pPr>
            <a:lvl4pPr indent="-317500" lvl="3" marL="1828800" rtl="0">
              <a:lnSpc>
                <a:spcPct val="115000"/>
              </a:lnSpc>
              <a:spcBef>
                <a:spcPts val="1600"/>
              </a:spcBef>
              <a:spcAft>
                <a:spcPts val="0"/>
              </a:spcAft>
              <a:buSzPts val="1400"/>
              <a:buChar char="●"/>
              <a:defRPr>
                <a:solidFill>
                  <a:srgbClr val="434343"/>
                </a:solidFill>
              </a:defRPr>
            </a:lvl4pPr>
            <a:lvl5pPr indent="-317500" lvl="4" marL="2286000" rtl="0">
              <a:lnSpc>
                <a:spcPct val="115000"/>
              </a:lnSpc>
              <a:spcBef>
                <a:spcPts val="1600"/>
              </a:spcBef>
              <a:spcAft>
                <a:spcPts val="0"/>
              </a:spcAft>
              <a:buSzPts val="1400"/>
              <a:buChar char="○"/>
              <a:defRPr>
                <a:solidFill>
                  <a:srgbClr val="434343"/>
                </a:solidFill>
              </a:defRPr>
            </a:lvl5pPr>
            <a:lvl6pPr indent="-317500" lvl="5" marL="2743200" rtl="0">
              <a:lnSpc>
                <a:spcPct val="115000"/>
              </a:lnSpc>
              <a:spcBef>
                <a:spcPts val="1600"/>
              </a:spcBef>
              <a:spcAft>
                <a:spcPts val="0"/>
              </a:spcAft>
              <a:buSzPts val="1400"/>
              <a:buChar char="■"/>
              <a:defRPr>
                <a:solidFill>
                  <a:srgbClr val="434343"/>
                </a:solidFill>
              </a:defRPr>
            </a:lvl6pPr>
            <a:lvl7pPr indent="-317500" lvl="6" marL="3200400" rtl="0">
              <a:lnSpc>
                <a:spcPct val="115000"/>
              </a:lnSpc>
              <a:spcBef>
                <a:spcPts val="1600"/>
              </a:spcBef>
              <a:spcAft>
                <a:spcPts val="0"/>
              </a:spcAft>
              <a:buSzPts val="1400"/>
              <a:buChar char="●"/>
              <a:defRPr>
                <a:solidFill>
                  <a:srgbClr val="434343"/>
                </a:solidFill>
              </a:defRPr>
            </a:lvl7pPr>
            <a:lvl8pPr indent="-317500" lvl="7" marL="3657600" rtl="0">
              <a:lnSpc>
                <a:spcPct val="115000"/>
              </a:lnSpc>
              <a:spcBef>
                <a:spcPts val="1600"/>
              </a:spcBef>
              <a:spcAft>
                <a:spcPts val="0"/>
              </a:spcAft>
              <a:buSzPts val="1400"/>
              <a:buChar char="○"/>
              <a:defRPr>
                <a:solidFill>
                  <a:srgbClr val="434343"/>
                </a:solidFill>
              </a:defRPr>
            </a:lvl8pPr>
            <a:lvl9pPr indent="-317500" lvl="8" marL="4114800" rtl="0">
              <a:lnSpc>
                <a:spcPct val="115000"/>
              </a:lnSpc>
              <a:spcBef>
                <a:spcPts val="1600"/>
              </a:spcBef>
              <a:spcAft>
                <a:spcPts val="1600"/>
              </a:spcAft>
              <a:buSzPts val="1400"/>
              <a:buChar char="■"/>
              <a:defRPr>
                <a:solidFill>
                  <a:srgbClr val="434343"/>
                </a:solidFill>
              </a:defRPr>
            </a:lvl9pPr>
          </a:lstStyle>
          <a:p/>
        </p:txBody>
      </p:sp>
      <p:sp>
        <p:nvSpPr>
          <p:cNvPr id="34" name="Google Shape;34;p7"/>
          <p:cNvSpPr txBox="1"/>
          <p:nvPr>
            <p:ph type="title"/>
          </p:nvPr>
        </p:nvSpPr>
        <p:spPr>
          <a:xfrm>
            <a:off x="713100" y="539400"/>
            <a:ext cx="4117800" cy="1157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5" name="Google Shape;3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434343"/>
                </a:solidFill>
              </a:defRPr>
            </a:lvl1pPr>
            <a:lvl2pPr lvl="1">
              <a:buNone/>
              <a:defRPr>
                <a:solidFill>
                  <a:srgbClr val="434343"/>
                </a:solidFill>
              </a:defRPr>
            </a:lvl2pPr>
            <a:lvl3pPr lvl="2">
              <a:buNone/>
              <a:defRPr>
                <a:solidFill>
                  <a:srgbClr val="434343"/>
                </a:solidFill>
              </a:defRPr>
            </a:lvl3pPr>
            <a:lvl4pPr lvl="3">
              <a:buNone/>
              <a:defRPr>
                <a:solidFill>
                  <a:srgbClr val="434343"/>
                </a:solidFill>
              </a:defRPr>
            </a:lvl4pPr>
            <a:lvl5pPr lvl="4">
              <a:buNone/>
              <a:defRPr>
                <a:solidFill>
                  <a:srgbClr val="434343"/>
                </a:solidFill>
              </a:defRPr>
            </a:lvl5pPr>
            <a:lvl6pPr lvl="5">
              <a:buNone/>
              <a:defRPr>
                <a:solidFill>
                  <a:srgbClr val="434343"/>
                </a:solidFill>
              </a:defRPr>
            </a:lvl6pPr>
            <a:lvl7pPr lvl="6">
              <a:buNone/>
              <a:defRPr>
                <a:solidFill>
                  <a:srgbClr val="434343"/>
                </a:solidFill>
              </a:defRPr>
            </a:lvl7pPr>
            <a:lvl8pPr lvl="7">
              <a:buNone/>
              <a:defRPr>
                <a:solidFill>
                  <a:srgbClr val="434343"/>
                </a:solidFill>
              </a:defRPr>
            </a:lvl8pPr>
            <a:lvl9pPr lvl="8">
              <a:buNone/>
              <a:defRPr>
                <a:solidFill>
                  <a:srgbClr val="43434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2010575" y="1307100"/>
            <a:ext cx="51228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8" name="Google Shape;3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type="title"/>
          </p:nvPr>
        </p:nvSpPr>
        <p:spPr>
          <a:xfrm>
            <a:off x="2241450" y="1284950"/>
            <a:ext cx="4661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1" name="Google Shape;41;p9"/>
          <p:cNvSpPr txBox="1"/>
          <p:nvPr>
            <p:ph idx="1" type="subTitle"/>
          </p:nvPr>
        </p:nvSpPr>
        <p:spPr>
          <a:xfrm>
            <a:off x="2241450" y="2126750"/>
            <a:ext cx="4661100" cy="122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2"/>
                </a:solidFill>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2" name="Google Shape;4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type="title"/>
          </p:nvPr>
        </p:nvSpPr>
        <p:spPr>
          <a:xfrm>
            <a:off x="713100" y="1821725"/>
            <a:ext cx="2961300" cy="26229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sz="4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45" name="Google Shape;4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539400"/>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1pPr>
            <a:lvl2pPr lvl="1"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2pPr>
            <a:lvl3pPr lvl="2"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3pPr>
            <a:lvl4pPr lvl="3"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4pPr>
            <a:lvl5pPr lvl="4"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5pPr>
            <a:lvl6pPr lvl="5"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6pPr>
            <a:lvl7pPr lvl="6"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7pPr>
            <a:lvl8pPr lvl="7"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8pPr>
            <a:lvl9pPr lvl="8" rtl="0">
              <a:spcBef>
                <a:spcPts val="0"/>
              </a:spcBef>
              <a:spcAft>
                <a:spcPts val="0"/>
              </a:spcAft>
              <a:buClr>
                <a:schemeClr val="dk1"/>
              </a:buClr>
              <a:buSzPts val="3500"/>
              <a:buFont typeface="Space Grotesk"/>
              <a:buNone/>
              <a:defRPr b="1" sz="35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Barlow"/>
              <a:buChar char="●"/>
              <a:defRPr>
                <a:solidFill>
                  <a:schemeClr val="dk1"/>
                </a:solidFill>
                <a:latin typeface="Barlow"/>
                <a:ea typeface="Barlow"/>
                <a:cs typeface="Barlow"/>
                <a:sym typeface="Barlow"/>
              </a:defRPr>
            </a:lvl1pPr>
            <a:lvl2pPr indent="-317500" lvl="1" marL="9144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2pPr>
            <a:lvl3pPr indent="-317500" lvl="2" marL="13716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3pPr>
            <a:lvl4pPr indent="-317500" lvl="3" marL="18288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4pPr>
            <a:lvl5pPr indent="-317500" lvl="4" marL="22860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5pPr>
            <a:lvl6pPr indent="-317500" lvl="5" marL="27432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6pPr>
            <a:lvl7pPr indent="-317500" lvl="6" marL="32004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7pPr>
            <a:lvl8pPr indent="-317500" lvl="7" marL="3657600">
              <a:lnSpc>
                <a:spcPct val="115000"/>
              </a:lnSpc>
              <a:spcBef>
                <a:spcPts val="1600"/>
              </a:spcBef>
              <a:spcAft>
                <a:spcPts val="0"/>
              </a:spcAft>
              <a:buClr>
                <a:schemeClr val="dk1"/>
              </a:buClr>
              <a:buSzPts val="1400"/>
              <a:buFont typeface="Barlow"/>
              <a:buChar char="○"/>
              <a:defRPr>
                <a:solidFill>
                  <a:schemeClr val="dk1"/>
                </a:solidFill>
                <a:latin typeface="Barlow"/>
                <a:ea typeface="Barlow"/>
                <a:cs typeface="Barlow"/>
                <a:sym typeface="Barlow"/>
              </a:defRPr>
            </a:lvl8pPr>
            <a:lvl9pPr indent="-317500" lvl="8" marL="4114800">
              <a:lnSpc>
                <a:spcPct val="115000"/>
              </a:lnSpc>
              <a:spcBef>
                <a:spcPts val="1600"/>
              </a:spcBef>
              <a:spcAft>
                <a:spcPts val="1600"/>
              </a:spcAft>
              <a:buClr>
                <a:schemeClr val="dk1"/>
              </a:buClr>
              <a:buSzPts val="1400"/>
              <a:buFont typeface="Barlow"/>
              <a:buChar char="■"/>
              <a:defRPr>
                <a:solidFill>
                  <a:schemeClr val="dk1"/>
                </a:solidFill>
                <a:latin typeface="Barlow"/>
                <a:ea typeface="Barlow"/>
                <a:cs typeface="Barlow"/>
                <a:sym typeface="Barlow"/>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a:ea typeface="Barlow"/>
                <a:cs typeface="Barlow"/>
                <a:sym typeface="Barlow"/>
              </a:defRPr>
            </a:lvl1pPr>
            <a:lvl2pPr lvl="1" algn="r">
              <a:buNone/>
              <a:defRPr sz="1300">
                <a:solidFill>
                  <a:schemeClr val="dk1"/>
                </a:solidFill>
                <a:latin typeface="Barlow"/>
                <a:ea typeface="Barlow"/>
                <a:cs typeface="Barlow"/>
                <a:sym typeface="Barlow"/>
              </a:defRPr>
            </a:lvl2pPr>
            <a:lvl3pPr lvl="2" algn="r">
              <a:buNone/>
              <a:defRPr sz="1300">
                <a:solidFill>
                  <a:schemeClr val="dk1"/>
                </a:solidFill>
                <a:latin typeface="Barlow"/>
                <a:ea typeface="Barlow"/>
                <a:cs typeface="Barlow"/>
                <a:sym typeface="Barlow"/>
              </a:defRPr>
            </a:lvl3pPr>
            <a:lvl4pPr lvl="3" algn="r">
              <a:buNone/>
              <a:defRPr sz="1300">
                <a:solidFill>
                  <a:schemeClr val="dk1"/>
                </a:solidFill>
                <a:latin typeface="Barlow"/>
                <a:ea typeface="Barlow"/>
                <a:cs typeface="Barlow"/>
                <a:sym typeface="Barlow"/>
              </a:defRPr>
            </a:lvl4pPr>
            <a:lvl5pPr lvl="4" algn="r">
              <a:buNone/>
              <a:defRPr sz="1300">
                <a:solidFill>
                  <a:schemeClr val="dk1"/>
                </a:solidFill>
                <a:latin typeface="Barlow"/>
                <a:ea typeface="Barlow"/>
                <a:cs typeface="Barlow"/>
                <a:sym typeface="Barlow"/>
              </a:defRPr>
            </a:lvl5pPr>
            <a:lvl6pPr lvl="5" algn="r">
              <a:buNone/>
              <a:defRPr sz="1300">
                <a:solidFill>
                  <a:schemeClr val="dk1"/>
                </a:solidFill>
                <a:latin typeface="Barlow"/>
                <a:ea typeface="Barlow"/>
                <a:cs typeface="Barlow"/>
                <a:sym typeface="Barlow"/>
              </a:defRPr>
            </a:lvl6pPr>
            <a:lvl7pPr lvl="6" algn="r">
              <a:buNone/>
              <a:defRPr sz="1300">
                <a:solidFill>
                  <a:schemeClr val="dk1"/>
                </a:solidFill>
                <a:latin typeface="Barlow"/>
                <a:ea typeface="Barlow"/>
                <a:cs typeface="Barlow"/>
                <a:sym typeface="Barlow"/>
              </a:defRPr>
            </a:lvl7pPr>
            <a:lvl8pPr lvl="7" algn="r">
              <a:buNone/>
              <a:defRPr sz="1300">
                <a:solidFill>
                  <a:schemeClr val="dk1"/>
                </a:solidFill>
                <a:latin typeface="Barlow"/>
                <a:ea typeface="Barlow"/>
                <a:cs typeface="Barlow"/>
                <a:sym typeface="Barlow"/>
              </a:defRPr>
            </a:lvl8pPr>
            <a:lvl9pPr lvl="8" algn="r">
              <a:buNone/>
              <a:defRPr sz="1300">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25.png"/><Relationship Id="rId5"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slide" Target="/ppt/slides/slide35.xml"/><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0.png"/><Relationship Id="rId8" Type="http://schemas.openxmlformats.org/officeDocument/2006/relationships/image" Target="../media/image4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4.png"/><Relationship Id="rId4" Type="http://schemas.openxmlformats.org/officeDocument/2006/relationships/image" Target="../media/image46.png"/><Relationship Id="rId9" Type="http://schemas.openxmlformats.org/officeDocument/2006/relationships/image" Target="../media/image57.png"/><Relationship Id="rId5" Type="http://schemas.openxmlformats.org/officeDocument/2006/relationships/image" Target="../media/image59.png"/><Relationship Id="rId6" Type="http://schemas.openxmlformats.org/officeDocument/2006/relationships/image" Target="../media/image49.png"/><Relationship Id="rId7" Type="http://schemas.openxmlformats.org/officeDocument/2006/relationships/image" Target="../media/image47.png"/><Relationship Id="rId8"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4.png"/><Relationship Id="rId4" Type="http://schemas.openxmlformats.org/officeDocument/2006/relationships/image" Target="../media/image44.png"/><Relationship Id="rId5" Type="http://schemas.openxmlformats.org/officeDocument/2006/relationships/image" Target="../media/image83.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6.png"/><Relationship Id="rId4" Type="http://schemas.openxmlformats.org/officeDocument/2006/relationships/image" Target="../media/image79.png"/><Relationship Id="rId9" Type="http://schemas.openxmlformats.org/officeDocument/2006/relationships/image" Target="../media/image70.png"/><Relationship Id="rId5" Type="http://schemas.openxmlformats.org/officeDocument/2006/relationships/image" Target="../media/image57.png"/><Relationship Id="rId6" Type="http://schemas.openxmlformats.org/officeDocument/2006/relationships/image" Target="../media/image64.png"/><Relationship Id="rId7" Type="http://schemas.openxmlformats.org/officeDocument/2006/relationships/image" Target="../media/image39.png"/><Relationship Id="rId8" Type="http://schemas.openxmlformats.org/officeDocument/2006/relationships/image" Target="../media/image60.png"/><Relationship Id="rId10"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slide" Target="/ppt/slides/slide35.xml"/><Relationship Id="rId4" Type="http://schemas.openxmlformats.org/officeDocument/2006/relationships/slide" Target="/ppt/slides/slide35.xml"/><Relationship Id="rId5" Type="http://schemas.openxmlformats.org/officeDocument/2006/relationships/image" Target="../media/image65.png"/><Relationship Id="rId6" Type="http://schemas.openxmlformats.org/officeDocument/2006/relationships/image" Target="../media/image6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67.png"/><Relationship Id="rId4" Type="http://schemas.openxmlformats.org/officeDocument/2006/relationships/image" Target="../media/image77.png"/><Relationship Id="rId9" Type="http://schemas.openxmlformats.org/officeDocument/2006/relationships/image" Target="../media/image74.png"/><Relationship Id="rId5" Type="http://schemas.openxmlformats.org/officeDocument/2006/relationships/image" Target="../media/image71.png"/><Relationship Id="rId6" Type="http://schemas.openxmlformats.org/officeDocument/2006/relationships/image" Target="../media/image68.png"/><Relationship Id="rId7" Type="http://schemas.openxmlformats.org/officeDocument/2006/relationships/image" Target="../media/image89.png"/><Relationship Id="rId8" Type="http://schemas.openxmlformats.org/officeDocument/2006/relationships/image" Target="../media/image75.png"/><Relationship Id="rId10"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slide" Target="/ppt/slides/slide35.xml"/><Relationship Id="rId4" Type="http://schemas.openxmlformats.org/officeDocument/2006/relationships/hyperlink" Target="https://colab.research.google.com/drive/18U6iu8jvX0cdBOFUfD-xH6dRaRj7NrH3#scrollTo=e6Xk3DS7aWEv" TargetMode="External"/><Relationship Id="rId5" Type="http://schemas.openxmlformats.org/officeDocument/2006/relationships/image" Target="../media/image7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94.png"/><Relationship Id="rId4" Type="http://schemas.openxmlformats.org/officeDocument/2006/relationships/image" Target="../media/image87.png"/><Relationship Id="rId5" Type="http://schemas.openxmlformats.org/officeDocument/2006/relationships/image" Target="../media/image7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82.png"/><Relationship Id="rId4" Type="http://schemas.openxmlformats.org/officeDocument/2006/relationships/image" Target="../media/image72.png"/><Relationship Id="rId5" Type="http://schemas.openxmlformats.org/officeDocument/2006/relationships/image" Target="../media/image8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slide" Target="/ppt/slides/slide35.xml"/><Relationship Id="rId4" Type="http://schemas.openxmlformats.org/officeDocument/2006/relationships/image" Target="../media/image99.png"/><Relationship Id="rId5" Type="http://schemas.openxmlformats.org/officeDocument/2006/relationships/image" Target="../media/image80.png"/><Relationship Id="rId6" Type="http://schemas.openxmlformats.org/officeDocument/2006/relationships/image" Target="../media/image96.png"/><Relationship Id="rId7" Type="http://schemas.openxmlformats.org/officeDocument/2006/relationships/slide" Target="/ppt/slides/slide35.xml"/><Relationship Id="rId8" Type="http://schemas.openxmlformats.org/officeDocument/2006/relationships/slide" Target="/ppt/slides/slide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95.png"/><Relationship Id="rId4" Type="http://schemas.openxmlformats.org/officeDocument/2006/relationships/slide" Target="/ppt/slides/slide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97.pn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93.png"/><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88.png"/><Relationship Id="rId4" Type="http://schemas.openxmlformats.org/officeDocument/2006/relationships/image" Target="../media/image9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90.png"/><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1.xml"/><Relationship Id="rId3" Type="http://schemas.openxmlformats.org/officeDocument/2006/relationships/image" Target="../media/image10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102.png"/><Relationship Id="rId4" Type="http://schemas.openxmlformats.org/officeDocument/2006/relationships/image" Target="../media/image106.png"/><Relationship Id="rId5" Type="http://schemas.openxmlformats.org/officeDocument/2006/relationships/hyperlink" Target="https://github.com/gabikun/PRED/tree/main,2023" TargetMode="External"/><Relationship Id="rId6" Type="http://schemas.openxmlformats.org/officeDocument/2006/relationships/hyperlink" Target="https://github.com/BioMachineLearning/openpom" TargetMode="External"/><Relationship Id="rId7" Type="http://schemas.openxmlformats.org/officeDocument/2006/relationships/hyperlink" Target="https://github.com/odor-pair/odor-pair"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102.png"/><Relationship Id="rId4" Type="http://schemas.openxmlformats.org/officeDocument/2006/relationships/image" Target="../media/image106.png"/><Relationship Id="rId5" Type="http://schemas.openxmlformats.org/officeDocument/2006/relationships/hyperlink" Target="https://www.researchgate.net/figure/A-typical-and-basic-architecture-and-processing-procedures-of-GNN-First-GNN-selects_fig2_352526255" TargetMode="External"/><Relationship Id="rId6" Type="http://schemas.openxmlformats.org/officeDocument/2006/relationships/hyperlink" Target="https://www.researchgate.net/figure/A-typical-and-basic-architecture-and-processing-procedures-of-GNN-First-GNN-selects_fig2_352526255" TargetMode="External"/><Relationship Id="rId7" Type="http://schemas.openxmlformats.org/officeDocument/2006/relationships/hyperlink" Target="https://distill.pub/2021/gnn-intro/"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10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0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10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0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9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10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 Id="rId3"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9.png"/><Relationship Id="rId4" Type="http://schemas.openxmlformats.org/officeDocument/2006/relationships/image" Target="../media/image23.png"/><Relationship Id="rId5" Type="http://schemas.openxmlformats.org/officeDocument/2006/relationships/image" Target="../media/image38.png"/><Relationship Id="rId6"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slide" Target="/ppt/slides/slide35.xml"/><Relationship Id="rId4" Type="http://schemas.openxmlformats.org/officeDocument/2006/relationships/slide" Target="/ppt/slides/slide35.xml"/><Relationship Id="rId9" Type="http://schemas.openxmlformats.org/officeDocument/2006/relationships/slide" Target="/ppt/slides/slide35.xml"/><Relationship Id="rId5" Type="http://schemas.openxmlformats.org/officeDocument/2006/relationships/slide" Target="/ppt/slides/slide35.xml"/><Relationship Id="rId6" Type="http://schemas.openxmlformats.org/officeDocument/2006/relationships/slide" Target="/ppt/slides/slide35.xml"/><Relationship Id="rId7" Type="http://schemas.openxmlformats.org/officeDocument/2006/relationships/slide" Target="/ppt/slides/slide35.xml"/><Relationship Id="rId8" Type="http://schemas.openxmlformats.org/officeDocument/2006/relationships/slide" Target="/ppt/slides/slide3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slide" Target="/ppt/slides/slide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slide" Target="/ppt/slides/slide36.xml"/><Relationship Id="rId4" Type="http://schemas.openxmlformats.org/officeDocument/2006/relationships/slide" Target="/ppt/slides/slide36.xml"/><Relationship Id="rId9"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32.png"/><Relationship Id="rId7" Type="http://schemas.openxmlformats.org/officeDocument/2006/relationships/image" Target="../media/image35.png"/><Relationship Id="rId8" Type="http://schemas.openxmlformats.org/officeDocument/2006/relationships/image" Target="../media/image31.png"/><Relationship Id="rId11" Type="http://schemas.openxmlformats.org/officeDocument/2006/relationships/image" Target="../media/image36.png"/><Relationship Id="rId10" Type="http://schemas.openxmlformats.org/officeDocument/2006/relationships/image" Target="../media/image52.png"/><Relationship Id="rId12"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5"/>
          <p:cNvSpPr txBox="1"/>
          <p:nvPr>
            <p:ph type="ctrTitle"/>
          </p:nvPr>
        </p:nvSpPr>
        <p:spPr>
          <a:xfrm>
            <a:off x="1471275" y="1457325"/>
            <a:ext cx="6201600" cy="164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700">
                <a:solidFill>
                  <a:srgbClr val="0000FF"/>
                </a:solidFill>
              </a:rPr>
              <a:t>Fouille de données olfactives : clustering de molécule odorantes par GCL (Graph Constrastive Learning) </a:t>
            </a:r>
            <a:endParaRPr sz="3700">
              <a:solidFill>
                <a:srgbClr val="0000FF"/>
              </a:solidFill>
            </a:endParaRPr>
          </a:p>
        </p:txBody>
      </p:sp>
      <p:sp>
        <p:nvSpPr>
          <p:cNvPr id="191" name="Google Shape;191;p35"/>
          <p:cNvSpPr txBox="1"/>
          <p:nvPr>
            <p:ph idx="1" type="subTitle"/>
          </p:nvPr>
        </p:nvSpPr>
        <p:spPr>
          <a:xfrm>
            <a:off x="2494200" y="3210438"/>
            <a:ext cx="4155600" cy="475800"/>
          </a:xfrm>
          <a:prstGeom prst="rect">
            <a:avLst/>
          </a:prstGeom>
          <a:gradFill>
            <a:gsLst>
              <a:gs pos="0">
                <a:srgbClr val="EEDB28"/>
              </a:gs>
              <a:gs pos="46000">
                <a:srgbClr val="D80FCF"/>
              </a:gs>
              <a:gs pos="100000">
                <a:srgbClr val="005FDB"/>
              </a:gs>
            </a:gsLst>
            <a:lin ang="13500032" scaled="0"/>
          </a:gradFill>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
        <p:nvSpPr>
          <p:cNvPr id="192" name="Google Shape;192;p35"/>
          <p:cNvSpPr/>
          <p:nvPr/>
        </p:nvSpPr>
        <p:spPr>
          <a:xfrm>
            <a:off x="2000775" y="3210450"/>
            <a:ext cx="5239800" cy="1146900"/>
          </a:xfrm>
          <a:prstGeom prst="roundRect">
            <a:avLst>
              <a:gd fmla="val 50000" name="adj"/>
            </a:avLst>
          </a:prstGeom>
          <a:gradFill>
            <a:gsLst>
              <a:gs pos="0">
                <a:srgbClr val="EEDB28"/>
              </a:gs>
              <a:gs pos="46000">
                <a:srgbClr val="D80FCF"/>
              </a:gs>
              <a:gs pos="100000">
                <a:srgbClr val="005FDB"/>
              </a:gs>
            </a:gsLst>
            <a:lin ang="13500032"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pace Grotesk"/>
              <a:ea typeface="Space Grotesk"/>
              <a:cs typeface="Space Grotesk"/>
              <a:sym typeface="Space Grotesk"/>
            </a:endParaRPr>
          </a:p>
        </p:txBody>
      </p:sp>
      <p:sp>
        <p:nvSpPr>
          <p:cNvPr id="193" name="Google Shape;193;p35"/>
          <p:cNvSpPr txBox="1"/>
          <p:nvPr>
            <p:ph idx="1" type="subTitle"/>
          </p:nvPr>
        </p:nvSpPr>
        <p:spPr>
          <a:xfrm>
            <a:off x="2000900" y="3210450"/>
            <a:ext cx="5239800" cy="110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Réalisé par: Colin Trève &amp; Marwa TABIB</a:t>
            </a:r>
            <a:br>
              <a:rPr lang="en"/>
            </a:br>
            <a:r>
              <a:rPr lang="en"/>
              <a:t>Encadré par: Fabrice Guillet &amp; Angélique Villière</a:t>
            </a:r>
            <a:endParaRPr/>
          </a:p>
          <a:p>
            <a:pPr indent="0" lvl="0" marL="0" rtl="0" algn="ctr">
              <a:spcBef>
                <a:spcPts val="0"/>
              </a:spcBef>
              <a:spcAft>
                <a:spcPts val="0"/>
              </a:spcAft>
              <a:buNone/>
            </a:pPr>
            <a:r>
              <a:rPr lang="en"/>
              <a:t>Coordinateur: Philippe LERAY</a:t>
            </a:r>
            <a:endParaRPr/>
          </a:p>
        </p:txBody>
      </p:sp>
      <p:sp>
        <p:nvSpPr>
          <p:cNvPr id="194" name="Google Shape;194;p35"/>
          <p:cNvSpPr/>
          <p:nvPr/>
        </p:nvSpPr>
        <p:spPr>
          <a:xfrm>
            <a:off x="7017775" y="539400"/>
            <a:ext cx="1413000" cy="403500"/>
          </a:xfrm>
          <a:prstGeom prst="roundRect">
            <a:avLst>
              <a:gd fmla="val 50000" name="adj"/>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Space Grotesk"/>
                <a:ea typeface="Space Grotesk"/>
                <a:cs typeface="Space Grotesk"/>
                <a:sym typeface="Space Grotesk"/>
              </a:rPr>
              <a:t>PRED</a:t>
            </a:r>
            <a:endParaRPr b="1" sz="1200">
              <a:latin typeface="Space Grotesk"/>
              <a:ea typeface="Space Grotesk"/>
              <a:cs typeface="Space Grotesk"/>
              <a:sym typeface="Space Grotesk"/>
            </a:endParaRPr>
          </a:p>
        </p:txBody>
      </p:sp>
      <p:sp>
        <p:nvSpPr>
          <p:cNvPr id="195" name="Google Shape;195;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6" name="Google Shape;196;p35"/>
          <p:cNvPicPr preferRelativeResize="0"/>
          <p:nvPr/>
        </p:nvPicPr>
        <p:blipFill>
          <a:blip r:embed="rId3">
            <a:alphaModFix/>
          </a:blip>
          <a:stretch>
            <a:fillRect/>
          </a:stretch>
        </p:blipFill>
        <p:spPr>
          <a:xfrm>
            <a:off x="7838750" y="1509763"/>
            <a:ext cx="1146900" cy="1146900"/>
          </a:xfrm>
          <a:prstGeom prst="rect">
            <a:avLst/>
          </a:prstGeom>
          <a:noFill/>
          <a:ln>
            <a:noFill/>
          </a:ln>
        </p:spPr>
      </p:pic>
      <p:pic>
        <p:nvPicPr>
          <p:cNvPr id="197" name="Google Shape;197;p35"/>
          <p:cNvPicPr preferRelativeResize="0"/>
          <p:nvPr/>
        </p:nvPicPr>
        <p:blipFill>
          <a:blip r:embed="rId4">
            <a:alphaModFix/>
          </a:blip>
          <a:stretch>
            <a:fillRect/>
          </a:stretch>
        </p:blipFill>
        <p:spPr>
          <a:xfrm>
            <a:off x="94523" y="1594625"/>
            <a:ext cx="967150" cy="977175"/>
          </a:xfrm>
          <a:prstGeom prst="rect">
            <a:avLst/>
          </a:prstGeom>
          <a:noFill/>
          <a:ln>
            <a:noFill/>
          </a:ln>
        </p:spPr>
      </p:pic>
      <p:pic>
        <p:nvPicPr>
          <p:cNvPr id="198" name="Google Shape;198;p35"/>
          <p:cNvPicPr preferRelativeResize="0"/>
          <p:nvPr/>
        </p:nvPicPr>
        <p:blipFill>
          <a:blip r:embed="rId5">
            <a:alphaModFix/>
          </a:blip>
          <a:stretch>
            <a:fillRect/>
          </a:stretch>
        </p:blipFill>
        <p:spPr>
          <a:xfrm>
            <a:off x="4040200" y="0"/>
            <a:ext cx="1063543" cy="876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202075" y="2027575"/>
            <a:ext cx="5577600" cy="161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Modèles de GNN</a:t>
            </a:r>
            <a:endParaRPr/>
          </a:p>
        </p:txBody>
      </p:sp>
      <p:sp>
        <p:nvSpPr>
          <p:cNvPr id="319" name="Google Shape;319;p44"/>
          <p:cNvSpPr txBox="1"/>
          <p:nvPr>
            <p:ph idx="2" type="title"/>
          </p:nvPr>
        </p:nvSpPr>
        <p:spPr>
          <a:xfrm>
            <a:off x="941975" y="1407300"/>
            <a:ext cx="856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20" name="Google Shape;32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ph type="title"/>
          </p:nvPr>
        </p:nvSpPr>
        <p:spPr>
          <a:xfrm>
            <a:off x="713100" y="539400"/>
            <a:ext cx="4117800" cy="11571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a:t>GCN</a:t>
            </a:r>
            <a:endParaRPr/>
          </a:p>
        </p:txBody>
      </p:sp>
      <p:sp>
        <p:nvSpPr>
          <p:cNvPr id="326" name="Google Shape;326;p45"/>
          <p:cNvSpPr txBox="1"/>
          <p:nvPr/>
        </p:nvSpPr>
        <p:spPr>
          <a:xfrm>
            <a:off x="586500" y="2741825"/>
            <a:ext cx="290400" cy="2544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15</a:t>
            </a:r>
            <a:endParaRPr sz="700"/>
          </a:p>
        </p:txBody>
      </p:sp>
      <p:sp>
        <p:nvSpPr>
          <p:cNvPr id="327" name="Google Shape;327;p45"/>
          <p:cNvSpPr txBox="1"/>
          <p:nvPr/>
        </p:nvSpPr>
        <p:spPr>
          <a:xfrm>
            <a:off x="822650" y="3987025"/>
            <a:ext cx="3939900" cy="38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Figure 3: Architecture du GCN- rapport PRED 2023:</a:t>
            </a:r>
            <a:r>
              <a:rPr b="1" lang="en" sz="1000" u="sng">
                <a:solidFill>
                  <a:schemeClr val="hlink"/>
                </a:solidFill>
                <a:latin typeface="Barlow"/>
                <a:ea typeface="Barlow"/>
                <a:cs typeface="Barlow"/>
                <a:sym typeface="Barlow"/>
                <a:hlinkClick action="ppaction://hlinksldjump" r:id="rId3"/>
              </a:rPr>
              <a:t>[CJ23] </a:t>
            </a:r>
            <a:endParaRPr>
              <a:solidFill>
                <a:schemeClr val="dk1"/>
              </a:solidFill>
              <a:latin typeface="Barlow"/>
              <a:ea typeface="Barlow"/>
              <a:cs typeface="Barlow"/>
              <a:sym typeface="Barlow"/>
            </a:endParaRPr>
          </a:p>
        </p:txBody>
      </p:sp>
      <p:sp>
        <p:nvSpPr>
          <p:cNvPr id="328" name="Google Shape;328;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29" name="Google Shape;329;p45"/>
          <p:cNvPicPr preferRelativeResize="0"/>
          <p:nvPr/>
        </p:nvPicPr>
        <p:blipFill>
          <a:blip r:embed="rId4">
            <a:alphaModFix/>
          </a:blip>
          <a:stretch>
            <a:fillRect/>
          </a:stretch>
        </p:blipFill>
        <p:spPr>
          <a:xfrm>
            <a:off x="5612825" y="41025"/>
            <a:ext cx="3225724" cy="1587750"/>
          </a:xfrm>
          <a:prstGeom prst="rect">
            <a:avLst/>
          </a:prstGeom>
          <a:noFill/>
          <a:ln>
            <a:noFill/>
          </a:ln>
        </p:spPr>
      </p:pic>
      <p:pic>
        <p:nvPicPr>
          <p:cNvPr id="330" name="Google Shape;330;p45"/>
          <p:cNvPicPr preferRelativeResize="0"/>
          <p:nvPr/>
        </p:nvPicPr>
        <p:blipFill>
          <a:blip r:embed="rId5">
            <a:alphaModFix/>
          </a:blip>
          <a:stretch>
            <a:fillRect/>
          </a:stretch>
        </p:blipFill>
        <p:spPr>
          <a:xfrm>
            <a:off x="5833034" y="3527862"/>
            <a:ext cx="2719929" cy="389700"/>
          </a:xfrm>
          <a:prstGeom prst="rect">
            <a:avLst/>
          </a:prstGeom>
          <a:noFill/>
          <a:ln>
            <a:noFill/>
          </a:ln>
        </p:spPr>
      </p:pic>
      <p:sp>
        <p:nvSpPr>
          <p:cNvPr id="331" name="Google Shape;331;p45"/>
          <p:cNvSpPr txBox="1"/>
          <p:nvPr/>
        </p:nvSpPr>
        <p:spPr>
          <a:xfrm>
            <a:off x="5580200" y="3109850"/>
            <a:ext cx="3225600" cy="48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191919"/>
                </a:solidFill>
                <a:latin typeface="Barlow"/>
                <a:ea typeface="Barlow"/>
                <a:cs typeface="Barlow"/>
                <a:sym typeface="Barlow"/>
              </a:rPr>
              <a:t>Formule matricielle:</a:t>
            </a:r>
            <a:endParaRPr b="1" sz="1500">
              <a:solidFill>
                <a:srgbClr val="191919"/>
              </a:solidFill>
              <a:latin typeface="Barlow"/>
              <a:ea typeface="Barlow"/>
              <a:cs typeface="Barlow"/>
              <a:sym typeface="Barlow"/>
            </a:endParaRPr>
          </a:p>
        </p:txBody>
      </p:sp>
      <p:pic>
        <p:nvPicPr>
          <p:cNvPr id="332" name="Google Shape;332;p45"/>
          <p:cNvPicPr preferRelativeResize="0"/>
          <p:nvPr/>
        </p:nvPicPr>
        <p:blipFill>
          <a:blip r:embed="rId6">
            <a:alphaModFix/>
          </a:blip>
          <a:stretch>
            <a:fillRect/>
          </a:stretch>
        </p:blipFill>
        <p:spPr>
          <a:xfrm>
            <a:off x="5439738" y="5013"/>
            <a:ext cx="3571875" cy="1952625"/>
          </a:xfrm>
          <a:prstGeom prst="rect">
            <a:avLst/>
          </a:prstGeom>
          <a:noFill/>
          <a:ln>
            <a:noFill/>
          </a:ln>
        </p:spPr>
      </p:pic>
      <p:pic>
        <p:nvPicPr>
          <p:cNvPr id="333" name="Google Shape;333;p45"/>
          <p:cNvPicPr preferRelativeResize="0"/>
          <p:nvPr/>
        </p:nvPicPr>
        <p:blipFill>
          <a:blip r:embed="rId7">
            <a:alphaModFix/>
          </a:blip>
          <a:stretch>
            <a:fillRect/>
          </a:stretch>
        </p:blipFill>
        <p:spPr>
          <a:xfrm>
            <a:off x="5439750" y="1957657"/>
            <a:ext cx="3571875" cy="557718"/>
          </a:xfrm>
          <a:prstGeom prst="rect">
            <a:avLst/>
          </a:prstGeom>
          <a:noFill/>
          <a:ln>
            <a:noFill/>
          </a:ln>
        </p:spPr>
      </p:pic>
      <p:pic>
        <p:nvPicPr>
          <p:cNvPr id="334" name="Google Shape;334;p45"/>
          <p:cNvPicPr preferRelativeResize="0"/>
          <p:nvPr/>
        </p:nvPicPr>
        <p:blipFill>
          <a:blip r:embed="rId8">
            <a:alphaModFix/>
          </a:blip>
          <a:stretch>
            <a:fillRect/>
          </a:stretch>
        </p:blipFill>
        <p:spPr>
          <a:xfrm>
            <a:off x="234375" y="1289725"/>
            <a:ext cx="5075249" cy="2564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6"/>
          <p:cNvSpPr txBox="1"/>
          <p:nvPr>
            <p:ph type="title"/>
          </p:nvPr>
        </p:nvSpPr>
        <p:spPr>
          <a:xfrm>
            <a:off x="8738" y="19517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Exemple: Acétone(C3H6O)</a:t>
            </a:r>
            <a:endParaRPr/>
          </a:p>
        </p:txBody>
      </p:sp>
      <p:sp>
        <p:nvSpPr>
          <p:cNvPr id="340" name="Google Shape;340;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46"/>
          <p:cNvSpPr txBox="1"/>
          <p:nvPr/>
        </p:nvSpPr>
        <p:spPr>
          <a:xfrm>
            <a:off x="1177338" y="4749850"/>
            <a:ext cx="23697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Matrice caractéristique </a:t>
            </a:r>
            <a:endParaRPr>
              <a:solidFill>
                <a:schemeClr val="dk1"/>
              </a:solidFill>
              <a:latin typeface="Barlow"/>
              <a:ea typeface="Barlow"/>
              <a:cs typeface="Barlow"/>
              <a:sym typeface="Barlow"/>
            </a:endParaRPr>
          </a:p>
        </p:txBody>
      </p:sp>
      <p:pic>
        <p:nvPicPr>
          <p:cNvPr id="342" name="Google Shape;342;p46"/>
          <p:cNvPicPr preferRelativeResize="0"/>
          <p:nvPr/>
        </p:nvPicPr>
        <p:blipFill>
          <a:blip r:embed="rId3">
            <a:alphaModFix/>
          </a:blip>
          <a:stretch>
            <a:fillRect/>
          </a:stretch>
        </p:blipFill>
        <p:spPr>
          <a:xfrm>
            <a:off x="1409670" y="1293550"/>
            <a:ext cx="1838325" cy="1143000"/>
          </a:xfrm>
          <a:prstGeom prst="rect">
            <a:avLst/>
          </a:prstGeom>
          <a:noFill/>
          <a:ln>
            <a:noFill/>
          </a:ln>
        </p:spPr>
      </p:pic>
      <p:cxnSp>
        <p:nvCxnSpPr>
          <p:cNvPr id="343" name="Google Shape;343;p46"/>
          <p:cNvCxnSpPr/>
          <p:nvPr/>
        </p:nvCxnSpPr>
        <p:spPr>
          <a:xfrm flipH="1">
            <a:off x="537550" y="2244500"/>
            <a:ext cx="21300" cy="2154600"/>
          </a:xfrm>
          <a:prstGeom prst="straightConnector1">
            <a:avLst/>
          </a:prstGeom>
          <a:noFill/>
          <a:ln cap="flat" cmpd="sng" w="9525">
            <a:solidFill>
              <a:schemeClr val="dk2"/>
            </a:solidFill>
            <a:prstDash val="solid"/>
            <a:round/>
            <a:headEnd len="med" w="med" type="none"/>
            <a:tailEnd len="med" w="med" type="none"/>
          </a:ln>
        </p:spPr>
      </p:cxnSp>
      <p:cxnSp>
        <p:nvCxnSpPr>
          <p:cNvPr id="344" name="Google Shape;344;p46"/>
          <p:cNvCxnSpPr/>
          <p:nvPr/>
        </p:nvCxnSpPr>
        <p:spPr>
          <a:xfrm>
            <a:off x="3828850" y="2197350"/>
            <a:ext cx="9600" cy="1414500"/>
          </a:xfrm>
          <a:prstGeom prst="straightConnector1">
            <a:avLst/>
          </a:prstGeom>
          <a:noFill/>
          <a:ln cap="flat" cmpd="sng" w="9525">
            <a:solidFill>
              <a:schemeClr val="dk2"/>
            </a:solidFill>
            <a:prstDash val="solid"/>
            <a:round/>
            <a:headEnd len="med" w="med" type="none"/>
            <a:tailEnd len="med" w="med" type="none"/>
          </a:ln>
        </p:spPr>
      </p:cxnSp>
      <p:cxnSp>
        <p:nvCxnSpPr>
          <p:cNvPr id="345" name="Google Shape;345;p46"/>
          <p:cNvCxnSpPr/>
          <p:nvPr/>
        </p:nvCxnSpPr>
        <p:spPr>
          <a:xfrm>
            <a:off x="348925" y="1829550"/>
            <a:ext cx="0" cy="2008800"/>
          </a:xfrm>
          <a:prstGeom prst="straightConnector1">
            <a:avLst/>
          </a:prstGeom>
          <a:noFill/>
          <a:ln cap="flat" cmpd="sng" w="9525">
            <a:solidFill>
              <a:schemeClr val="dk2"/>
            </a:solidFill>
            <a:prstDash val="solid"/>
            <a:round/>
            <a:headEnd len="med" w="med" type="none"/>
            <a:tailEnd len="med" w="med" type="none"/>
          </a:ln>
        </p:spPr>
      </p:cxnSp>
      <p:sp>
        <p:nvSpPr>
          <p:cNvPr id="346" name="Google Shape;346;p46"/>
          <p:cNvSpPr txBox="1"/>
          <p:nvPr/>
        </p:nvSpPr>
        <p:spPr>
          <a:xfrm>
            <a:off x="4121750" y="3177813"/>
            <a:ext cx="18711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Matrice d’adjacence A</a:t>
            </a:r>
            <a:endParaRPr>
              <a:solidFill>
                <a:schemeClr val="dk1"/>
              </a:solidFill>
              <a:latin typeface="Barlow"/>
              <a:ea typeface="Barlow"/>
              <a:cs typeface="Barlow"/>
              <a:sym typeface="Barlow"/>
            </a:endParaRPr>
          </a:p>
        </p:txBody>
      </p:sp>
      <p:pic>
        <p:nvPicPr>
          <p:cNvPr id="347" name="Google Shape;347;p46"/>
          <p:cNvPicPr preferRelativeResize="0"/>
          <p:nvPr/>
        </p:nvPicPr>
        <p:blipFill>
          <a:blip r:embed="rId4">
            <a:alphaModFix/>
          </a:blip>
          <a:stretch>
            <a:fillRect/>
          </a:stretch>
        </p:blipFill>
        <p:spPr>
          <a:xfrm>
            <a:off x="4235279" y="2103189"/>
            <a:ext cx="1339247" cy="1019175"/>
          </a:xfrm>
          <a:prstGeom prst="rect">
            <a:avLst/>
          </a:prstGeom>
          <a:noFill/>
          <a:ln>
            <a:noFill/>
          </a:ln>
        </p:spPr>
      </p:pic>
      <p:pic>
        <p:nvPicPr>
          <p:cNvPr id="348" name="Google Shape;348;p46"/>
          <p:cNvPicPr preferRelativeResize="0"/>
          <p:nvPr/>
        </p:nvPicPr>
        <p:blipFill>
          <a:blip r:embed="rId5">
            <a:alphaModFix/>
          </a:blip>
          <a:stretch>
            <a:fillRect/>
          </a:stretch>
        </p:blipFill>
        <p:spPr>
          <a:xfrm>
            <a:off x="7364200" y="2076263"/>
            <a:ext cx="1556850" cy="1019175"/>
          </a:xfrm>
          <a:prstGeom prst="rect">
            <a:avLst/>
          </a:prstGeom>
          <a:noFill/>
          <a:ln>
            <a:noFill/>
          </a:ln>
        </p:spPr>
      </p:pic>
      <p:sp>
        <p:nvSpPr>
          <p:cNvPr id="349" name="Google Shape;349;p46"/>
          <p:cNvSpPr txBox="1"/>
          <p:nvPr/>
        </p:nvSpPr>
        <p:spPr>
          <a:xfrm>
            <a:off x="7288000" y="3177825"/>
            <a:ext cx="18240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Matrice de degré D’</a:t>
            </a:r>
            <a:endParaRPr>
              <a:solidFill>
                <a:schemeClr val="dk1"/>
              </a:solidFill>
              <a:latin typeface="Barlow"/>
              <a:ea typeface="Barlow"/>
              <a:cs typeface="Barlow"/>
              <a:sym typeface="Barlow"/>
            </a:endParaRPr>
          </a:p>
        </p:txBody>
      </p:sp>
      <p:pic>
        <p:nvPicPr>
          <p:cNvPr id="350" name="Google Shape;350;p46"/>
          <p:cNvPicPr preferRelativeResize="0"/>
          <p:nvPr/>
        </p:nvPicPr>
        <p:blipFill>
          <a:blip r:embed="rId6">
            <a:alphaModFix/>
          </a:blip>
          <a:stretch>
            <a:fillRect/>
          </a:stretch>
        </p:blipFill>
        <p:spPr>
          <a:xfrm>
            <a:off x="5824750" y="3528525"/>
            <a:ext cx="1438805" cy="1010225"/>
          </a:xfrm>
          <a:prstGeom prst="rect">
            <a:avLst/>
          </a:prstGeom>
          <a:noFill/>
          <a:ln>
            <a:noFill/>
          </a:ln>
        </p:spPr>
      </p:pic>
      <p:sp>
        <p:nvSpPr>
          <p:cNvPr id="351" name="Google Shape;351;p46"/>
          <p:cNvSpPr txBox="1"/>
          <p:nvPr/>
        </p:nvSpPr>
        <p:spPr>
          <a:xfrm>
            <a:off x="5336275" y="4496175"/>
            <a:ext cx="29799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Matrice de degré normalisée D= D’+I</a:t>
            </a:r>
            <a:endParaRPr>
              <a:solidFill>
                <a:schemeClr val="dk1"/>
              </a:solidFill>
              <a:latin typeface="Barlow"/>
              <a:ea typeface="Barlow"/>
              <a:cs typeface="Barlow"/>
              <a:sym typeface="Barlow"/>
            </a:endParaRPr>
          </a:p>
        </p:txBody>
      </p:sp>
      <p:pic>
        <p:nvPicPr>
          <p:cNvPr id="352" name="Google Shape;352;p46"/>
          <p:cNvPicPr preferRelativeResize="0"/>
          <p:nvPr/>
        </p:nvPicPr>
        <p:blipFill>
          <a:blip r:embed="rId7">
            <a:alphaModFix/>
          </a:blip>
          <a:stretch>
            <a:fillRect/>
          </a:stretch>
        </p:blipFill>
        <p:spPr>
          <a:xfrm>
            <a:off x="4308751" y="767876"/>
            <a:ext cx="4680350" cy="1097725"/>
          </a:xfrm>
          <a:prstGeom prst="rect">
            <a:avLst/>
          </a:prstGeom>
          <a:noFill/>
          <a:ln>
            <a:noFill/>
          </a:ln>
        </p:spPr>
      </p:pic>
      <p:pic>
        <p:nvPicPr>
          <p:cNvPr id="353" name="Google Shape;353;p46"/>
          <p:cNvPicPr preferRelativeResize="0"/>
          <p:nvPr/>
        </p:nvPicPr>
        <p:blipFill>
          <a:blip r:embed="rId8">
            <a:alphaModFix/>
          </a:blip>
          <a:stretch>
            <a:fillRect/>
          </a:stretch>
        </p:blipFill>
        <p:spPr>
          <a:xfrm>
            <a:off x="841488" y="3524050"/>
            <a:ext cx="2860643" cy="1019175"/>
          </a:xfrm>
          <a:prstGeom prst="rect">
            <a:avLst/>
          </a:prstGeom>
          <a:noFill/>
          <a:ln>
            <a:noFill/>
          </a:ln>
        </p:spPr>
      </p:pic>
      <p:cxnSp>
        <p:nvCxnSpPr>
          <p:cNvPr id="354" name="Google Shape;354;p46"/>
          <p:cNvCxnSpPr/>
          <p:nvPr/>
        </p:nvCxnSpPr>
        <p:spPr>
          <a:xfrm rot="10800000">
            <a:off x="547050" y="2244500"/>
            <a:ext cx="914700" cy="0"/>
          </a:xfrm>
          <a:prstGeom prst="straightConnector1">
            <a:avLst/>
          </a:prstGeom>
          <a:noFill/>
          <a:ln cap="flat" cmpd="sng" w="9525">
            <a:solidFill>
              <a:schemeClr val="dk2"/>
            </a:solidFill>
            <a:prstDash val="solid"/>
            <a:round/>
            <a:headEnd len="med" w="med" type="none"/>
            <a:tailEnd len="med" w="med" type="none"/>
          </a:ln>
        </p:spPr>
      </p:cxnSp>
      <p:cxnSp>
        <p:nvCxnSpPr>
          <p:cNvPr id="355" name="Google Shape;355;p46"/>
          <p:cNvCxnSpPr/>
          <p:nvPr/>
        </p:nvCxnSpPr>
        <p:spPr>
          <a:xfrm>
            <a:off x="537550" y="4404900"/>
            <a:ext cx="367800" cy="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p46"/>
          <p:cNvCxnSpPr/>
          <p:nvPr/>
        </p:nvCxnSpPr>
        <p:spPr>
          <a:xfrm>
            <a:off x="3140425" y="2216225"/>
            <a:ext cx="688500" cy="0"/>
          </a:xfrm>
          <a:prstGeom prst="straightConnector1">
            <a:avLst/>
          </a:prstGeom>
          <a:noFill/>
          <a:ln cap="flat" cmpd="sng" w="9525">
            <a:solidFill>
              <a:schemeClr val="dk2"/>
            </a:solidFill>
            <a:prstDash val="solid"/>
            <a:round/>
            <a:headEnd len="med" w="med" type="none"/>
            <a:tailEnd len="med" w="med" type="none"/>
          </a:ln>
        </p:spPr>
      </p:cxnSp>
      <p:cxnSp>
        <p:nvCxnSpPr>
          <p:cNvPr id="357" name="Google Shape;357;p46"/>
          <p:cNvCxnSpPr/>
          <p:nvPr/>
        </p:nvCxnSpPr>
        <p:spPr>
          <a:xfrm rot="10800000">
            <a:off x="3659050" y="3602525"/>
            <a:ext cx="169800" cy="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p46"/>
          <p:cNvCxnSpPr/>
          <p:nvPr/>
        </p:nvCxnSpPr>
        <p:spPr>
          <a:xfrm rot="10800000">
            <a:off x="339525" y="1848425"/>
            <a:ext cx="1603200" cy="0"/>
          </a:xfrm>
          <a:prstGeom prst="straightConnector1">
            <a:avLst/>
          </a:prstGeom>
          <a:noFill/>
          <a:ln cap="flat" cmpd="sng" w="9525">
            <a:solidFill>
              <a:schemeClr val="dk2"/>
            </a:solidFill>
            <a:prstDash val="solid"/>
            <a:round/>
            <a:headEnd len="med" w="med" type="none"/>
            <a:tailEnd len="med" w="med" type="none"/>
          </a:ln>
        </p:spPr>
      </p:cxnSp>
      <p:cxnSp>
        <p:nvCxnSpPr>
          <p:cNvPr id="359" name="Google Shape;359;p46"/>
          <p:cNvCxnSpPr/>
          <p:nvPr/>
        </p:nvCxnSpPr>
        <p:spPr>
          <a:xfrm>
            <a:off x="339500" y="3838300"/>
            <a:ext cx="546900" cy="0"/>
          </a:xfrm>
          <a:prstGeom prst="straightConnector1">
            <a:avLst/>
          </a:prstGeom>
          <a:noFill/>
          <a:ln cap="flat" cmpd="sng" w="9525">
            <a:solidFill>
              <a:schemeClr val="dk2"/>
            </a:solidFill>
            <a:prstDash val="solid"/>
            <a:round/>
            <a:headEnd len="med" w="med" type="none"/>
            <a:tailEnd len="med" w="med" type="triangle"/>
          </a:ln>
        </p:spPr>
      </p:cxnSp>
      <p:cxnSp>
        <p:nvCxnSpPr>
          <p:cNvPr id="360" name="Google Shape;360;p46"/>
          <p:cNvCxnSpPr/>
          <p:nvPr/>
        </p:nvCxnSpPr>
        <p:spPr>
          <a:xfrm flipH="1">
            <a:off x="207500" y="1414600"/>
            <a:ext cx="1820100" cy="9300"/>
          </a:xfrm>
          <a:prstGeom prst="straightConnector1">
            <a:avLst/>
          </a:prstGeom>
          <a:noFill/>
          <a:ln cap="flat" cmpd="sng" w="9525">
            <a:solidFill>
              <a:schemeClr val="dk2"/>
            </a:solidFill>
            <a:prstDash val="solid"/>
            <a:round/>
            <a:headEnd len="med" w="med" type="none"/>
            <a:tailEnd len="med" w="med" type="none"/>
          </a:ln>
        </p:spPr>
      </p:cxnSp>
      <p:cxnSp>
        <p:nvCxnSpPr>
          <p:cNvPr id="361" name="Google Shape;361;p46"/>
          <p:cNvCxnSpPr/>
          <p:nvPr/>
        </p:nvCxnSpPr>
        <p:spPr>
          <a:xfrm flipH="1">
            <a:off x="198125" y="1405175"/>
            <a:ext cx="28200" cy="273480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46"/>
          <p:cNvCxnSpPr/>
          <p:nvPr/>
        </p:nvCxnSpPr>
        <p:spPr>
          <a:xfrm>
            <a:off x="198125" y="4139975"/>
            <a:ext cx="479700" cy="21600"/>
          </a:xfrm>
          <a:prstGeom prst="straightConnector1">
            <a:avLst/>
          </a:prstGeom>
          <a:noFill/>
          <a:ln cap="flat" cmpd="sng" w="9525">
            <a:solidFill>
              <a:schemeClr val="dk2"/>
            </a:solidFill>
            <a:prstDash val="solid"/>
            <a:round/>
            <a:headEnd len="med" w="med" type="none"/>
            <a:tailEnd len="med" w="med" type="triangle"/>
          </a:ln>
        </p:spPr>
      </p:cxnSp>
      <p:pic>
        <p:nvPicPr>
          <p:cNvPr id="363" name="Google Shape;363;p46"/>
          <p:cNvPicPr preferRelativeResize="0"/>
          <p:nvPr/>
        </p:nvPicPr>
        <p:blipFill>
          <a:blip r:embed="rId9">
            <a:alphaModFix/>
          </a:blip>
          <a:stretch>
            <a:fillRect/>
          </a:stretch>
        </p:blipFill>
        <p:spPr>
          <a:xfrm>
            <a:off x="3068925" y="4827250"/>
            <a:ext cx="767869" cy="24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7"/>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Exemple: Acétone(</a:t>
            </a:r>
            <a:r>
              <a:rPr lang="en"/>
              <a:t>C3H6O</a:t>
            </a:r>
            <a:r>
              <a:rPr lang="en"/>
              <a:t>)</a:t>
            </a:r>
            <a:endParaRPr/>
          </a:p>
        </p:txBody>
      </p:sp>
      <p:sp>
        <p:nvSpPr>
          <p:cNvPr id="369" name="Google Shape;369;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0" name="Google Shape;370;p47"/>
          <p:cNvSpPr txBox="1"/>
          <p:nvPr/>
        </p:nvSpPr>
        <p:spPr>
          <a:xfrm>
            <a:off x="3189525" y="2888275"/>
            <a:ext cx="2188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Matrice de degré inverse</a:t>
            </a:r>
            <a:endParaRPr>
              <a:solidFill>
                <a:schemeClr val="dk1"/>
              </a:solidFill>
              <a:latin typeface="Barlow"/>
              <a:ea typeface="Barlow"/>
              <a:cs typeface="Barlow"/>
              <a:sym typeface="Barlow"/>
            </a:endParaRPr>
          </a:p>
        </p:txBody>
      </p:sp>
      <p:sp>
        <p:nvSpPr>
          <p:cNvPr id="371" name="Google Shape;371;p47"/>
          <p:cNvSpPr txBox="1"/>
          <p:nvPr/>
        </p:nvSpPr>
        <p:spPr>
          <a:xfrm>
            <a:off x="5957200" y="2800409"/>
            <a:ext cx="2086800" cy="6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Matrice d’adjacence régularisé Â”</a:t>
            </a:r>
            <a:endParaRPr>
              <a:solidFill>
                <a:schemeClr val="dk1"/>
              </a:solidFill>
              <a:latin typeface="Barlow"/>
              <a:ea typeface="Barlow"/>
              <a:cs typeface="Barlow"/>
              <a:sym typeface="Barlow"/>
            </a:endParaRPr>
          </a:p>
        </p:txBody>
      </p:sp>
      <p:pic>
        <p:nvPicPr>
          <p:cNvPr id="372" name="Google Shape;372;p47"/>
          <p:cNvPicPr preferRelativeResize="0"/>
          <p:nvPr/>
        </p:nvPicPr>
        <p:blipFill>
          <a:blip r:embed="rId3">
            <a:alphaModFix/>
          </a:blip>
          <a:stretch>
            <a:fillRect/>
          </a:stretch>
        </p:blipFill>
        <p:spPr>
          <a:xfrm>
            <a:off x="1044038" y="1807269"/>
            <a:ext cx="1339250" cy="1042581"/>
          </a:xfrm>
          <a:prstGeom prst="rect">
            <a:avLst/>
          </a:prstGeom>
          <a:noFill/>
          <a:ln>
            <a:noFill/>
          </a:ln>
        </p:spPr>
      </p:pic>
      <p:sp>
        <p:nvSpPr>
          <p:cNvPr id="373" name="Google Shape;373;p47"/>
          <p:cNvSpPr txBox="1"/>
          <p:nvPr/>
        </p:nvSpPr>
        <p:spPr>
          <a:xfrm>
            <a:off x="2600225" y="2254413"/>
            <a:ext cx="2679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Barlow"/>
                <a:ea typeface="Barlow"/>
                <a:cs typeface="Barlow"/>
                <a:sym typeface="Barlow"/>
              </a:rPr>
              <a:t>X</a:t>
            </a:r>
            <a:endParaRPr b="1">
              <a:solidFill>
                <a:schemeClr val="dk2"/>
              </a:solidFill>
              <a:latin typeface="Barlow"/>
              <a:ea typeface="Barlow"/>
              <a:cs typeface="Barlow"/>
              <a:sym typeface="Barlow"/>
            </a:endParaRPr>
          </a:p>
        </p:txBody>
      </p:sp>
      <p:sp>
        <p:nvSpPr>
          <p:cNvPr id="374" name="Google Shape;374;p47"/>
          <p:cNvSpPr txBox="1"/>
          <p:nvPr/>
        </p:nvSpPr>
        <p:spPr>
          <a:xfrm>
            <a:off x="5542513" y="2207150"/>
            <a:ext cx="4935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Barlow"/>
                <a:ea typeface="Barlow"/>
                <a:cs typeface="Barlow"/>
                <a:sym typeface="Barlow"/>
              </a:rPr>
              <a:t>=</a:t>
            </a:r>
            <a:endParaRPr b="1">
              <a:solidFill>
                <a:schemeClr val="dk2"/>
              </a:solidFill>
              <a:latin typeface="Barlow"/>
              <a:ea typeface="Barlow"/>
              <a:cs typeface="Barlow"/>
              <a:sym typeface="Barlow"/>
            </a:endParaRPr>
          </a:p>
        </p:txBody>
      </p:sp>
      <p:sp>
        <p:nvSpPr>
          <p:cNvPr id="375" name="Google Shape;375;p47"/>
          <p:cNvSpPr txBox="1"/>
          <p:nvPr/>
        </p:nvSpPr>
        <p:spPr>
          <a:xfrm>
            <a:off x="1058575" y="3016650"/>
            <a:ext cx="1408200" cy="40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Â = A+I</a:t>
            </a:r>
            <a:endParaRPr>
              <a:solidFill>
                <a:schemeClr val="dk1"/>
              </a:solidFill>
              <a:latin typeface="Barlow"/>
              <a:ea typeface="Barlow"/>
              <a:cs typeface="Barlow"/>
              <a:sym typeface="Barlow"/>
            </a:endParaRPr>
          </a:p>
        </p:txBody>
      </p:sp>
      <p:pic>
        <p:nvPicPr>
          <p:cNvPr id="376" name="Google Shape;376;p47"/>
          <p:cNvPicPr preferRelativeResize="0"/>
          <p:nvPr/>
        </p:nvPicPr>
        <p:blipFill>
          <a:blip r:embed="rId4">
            <a:alphaModFix/>
          </a:blip>
          <a:stretch>
            <a:fillRect/>
          </a:stretch>
        </p:blipFill>
        <p:spPr>
          <a:xfrm>
            <a:off x="7664924" y="84960"/>
            <a:ext cx="1408200" cy="875565"/>
          </a:xfrm>
          <a:prstGeom prst="rect">
            <a:avLst/>
          </a:prstGeom>
          <a:noFill/>
          <a:ln>
            <a:noFill/>
          </a:ln>
        </p:spPr>
      </p:pic>
      <p:sp>
        <p:nvSpPr>
          <p:cNvPr id="377" name="Google Shape;377;p47"/>
          <p:cNvSpPr txBox="1"/>
          <p:nvPr/>
        </p:nvSpPr>
        <p:spPr>
          <a:xfrm>
            <a:off x="1781000" y="1922625"/>
            <a:ext cx="3273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p:txBody>
      </p:sp>
      <p:pic>
        <p:nvPicPr>
          <p:cNvPr id="378" name="Google Shape;378;p47"/>
          <p:cNvPicPr preferRelativeResize="0"/>
          <p:nvPr/>
        </p:nvPicPr>
        <p:blipFill>
          <a:blip r:embed="rId5">
            <a:alphaModFix/>
          </a:blip>
          <a:stretch>
            <a:fillRect/>
          </a:stretch>
        </p:blipFill>
        <p:spPr>
          <a:xfrm>
            <a:off x="5211600" y="2964627"/>
            <a:ext cx="379600" cy="240900"/>
          </a:xfrm>
          <a:prstGeom prst="rect">
            <a:avLst/>
          </a:prstGeom>
          <a:noFill/>
          <a:ln>
            <a:noFill/>
          </a:ln>
        </p:spPr>
      </p:pic>
      <p:pic>
        <p:nvPicPr>
          <p:cNvPr id="379" name="Google Shape;379;p47"/>
          <p:cNvPicPr preferRelativeResize="0"/>
          <p:nvPr/>
        </p:nvPicPr>
        <p:blipFill>
          <a:blip r:embed="rId6">
            <a:alphaModFix/>
          </a:blip>
          <a:stretch>
            <a:fillRect/>
          </a:stretch>
        </p:blipFill>
        <p:spPr>
          <a:xfrm>
            <a:off x="3175325" y="1865712"/>
            <a:ext cx="2133125" cy="925700"/>
          </a:xfrm>
          <a:prstGeom prst="rect">
            <a:avLst/>
          </a:prstGeom>
          <a:noFill/>
          <a:ln>
            <a:noFill/>
          </a:ln>
        </p:spPr>
      </p:pic>
      <p:pic>
        <p:nvPicPr>
          <p:cNvPr id="380" name="Google Shape;380;p47"/>
          <p:cNvPicPr preferRelativeResize="0"/>
          <p:nvPr/>
        </p:nvPicPr>
        <p:blipFill>
          <a:blip r:embed="rId7">
            <a:alphaModFix/>
          </a:blip>
          <a:stretch>
            <a:fillRect/>
          </a:stretch>
        </p:blipFill>
        <p:spPr>
          <a:xfrm>
            <a:off x="6100500" y="1897821"/>
            <a:ext cx="2057400" cy="904875"/>
          </a:xfrm>
          <a:prstGeom prst="rect">
            <a:avLst/>
          </a:prstGeom>
          <a:noFill/>
          <a:ln>
            <a:noFill/>
          </a:ln>
        </p:spPr>
      </p:pic>
      <p:pic>
        <p:nvPicPr>
          <p:cNvPr id="381" name="Google Shape;381;p47"/>
          <p:cNvPicPr preferRelativeResize="0"/>
          <p:nvPr/>
        </p:nvPicPr>
        <p:blipFill>
          <a:blip r:embed="rId8">
            <a:alphaModFix/>
          </a:blip>
          <a:stretch>
            <a:fillRect/>
          </a:stretch>
        </p:blipFill>
        <p:spPr>
          <a:xfrm>
            <a:off x="9" y="12"/>
            <a:ext cx="2719929" cy="3897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48"/>
          <p:cNvSpPr txBox="1"/>
          <p:nvPr/>
        </p:nvSpPr>
        <p:spPr>
          <a:xfrm>
            <a:off x="-100300" y="2613478"/>
            <a:ext cx="1854300" cy="6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Matrice d’adjacence régularisé Â”</a:t>
            </a:r>
            <a:endParaRPr>
              <a:solidFill>
                <a:schemeClr val="dk1"/>
              </a:solidFill>
              <a:latin typeface="Barlow"/>
              <a:ea typeface="Barlow"/>
              <a:cs typeface="Barlow"/>
              <a:sym typeface="Barlow"/>
            </a:endParaRPr>
          </a:p>
        </p:txBody>
      </p:sp>
      <p:pic>
        <p:nvPicPr>
          <p:cNvPr id="388" name="Google Shape;388;p48"/>
          <p:cNvPicPr preferRelativeResize="0"/>
          <p:nvPr/>
        </p:nvPicPr>
        <p:blipFill>
          <a:blip r:embed="rId3">
            <a:alphaModFix/>
          </a:blip>
          <a:stretch>
            <a:fillRect/>
          </a:stretch>
        </p:blipFill>
        <p:spPr>
          <a:xfrm>
            <a:off x="27034" y="1477576"/>
            <a:ext cx="1968304" cy="974229"/>
          </a:xfrm>
          <a:prstGeom prst="rect">
            <a:avLst/>
          </a:prstGeom>
          <a:noFill/>
          <a:ln>
            <a:noFill/>
          </a:ln>
        </p:spPr>
      </p:pic>
      <p:sp>
        <p:nvSpPr>
          <p:cNvPr id="389" name="Google Shape;389;p48"/>
          <p:cNvSpPr txBox="1"/>
          <p:nvPr/>
        </p:nvSpPr>
        <p:spPr>
          <a:xfrm>
            <a:off x="2062715" y="1757962"/>
            <a:ext cx="2382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Barlow"/>
                <a:ea typeface="Barlow"/>
                <a:cs typeface="Barlow"/>
                <a:sym typeface="Barlow"/>
              </a:rPr>
              <a:t>X</a:t>
            </a:r>
            <a:endParaRPr b="1">
              <a:solidFill>
                <a:schemeClr val="dk2"/>
              </a:solidFill>
              <a:latin typeface="Barlow"/>
              <a:ea typeface="Barlow"/>
              <a:cs typeface="Barlow"/>
              <a:sym typeface="Barlow"/>
            </a:endParaRPr>
          </a:p>
        </p:txBody>
      </p:sp>
      <p:pic>
        <p:nvPicPr>
          <p:cNvPr id="390" name="Google Shape;390;p48"/>
          <p:cNvPicPr preferRelativeResize="0"/>
          <p:nvPr/>
        </p:nvPicPr>
        <p:blipFill>
          <a:blip r:embed="rId4">
            <a:alphaModFix/>
          </a:blip>
          <a:stretch>
            <a:fillRect/>
          </a:stretch>
        </p:blipFill>
        <p:spPr>
          <a:xfrm>
            <a:off x="2368144" y="1427750"/>
            <a:ext cx="1828175" cy="1133214"/>
          </a:xfrm>
          <a:prstGeom prst="rect">
            <a:avLst/>
          </a:prstGeom>
          <a:noFill/>
          <a:ln>
            <a:noFill/>
          </a:ln>
        </p:spPr>
      </p:pic>
      <p:sp>
        <p:nvSpPr>
          <p:cNvPr id="391" name="Google Shape;391;p48"/>
          <p:cNvSpPr txBox="1"/>
          <p:nvPr/>
        </p:nvSpPr>
        <p:spPr>
          <a:xfrm>
            <a:off x="1995956" y="2724019"/>
            <a:ext cx="21057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Matrice caractéristique </a:t>
            </a:r>
            <a:endParaRPr>
              <a:solidFill>
                <a:schemeClr val="dk1"/>
              </a:solidFill>
              <a:latin typeface="Barlow"/>
              <a:ea typeface="Barlow"/>
              <a:cs typeface="Barlow"/>
              <a:sym typeface="Barlow"/>
            </a:endParaRPr>
          </a:p>
        </p:txBody>
      </p:sp>
      <p:pic>
        <p:nvPicPr>
          <p:cNvPr id="392" name="Google Shape;392;p48"/>
          <p:cNvPicPr preferRelativeResize="0"/>
          <p:nvPr/>
        </p:nvPicPr>
        <p:blipFill>
          <a:blip r:embed="rId5">
            <a:alphaModFix/>
          </a:blip>
          <a:stretch>
            <a:fillRect/>
          </a:stretch>
        </p:blipFill>
        <p:spPr>
          <a:xfrm>
            <a:off x="3941713" y="2801419"/>
            <a:ext cx="682317" cy="240899"/>
          </a:xfrm>
          <a:prstGeom prst="rect">
            <a:avLst/>
          </a:prstGeom>
          <a:noFill/>
          <a:ln>
            <a:noFill/>
          </a:ln>
        </p:spPr>
      </p:pic>
      <p:sp>
        <p:nvSpPr>
          <p:cNvPr id="393" name="Google Shape;393;p48"/>
          <p:cNvSpPr txBox="1"/>
          <p:nvPr/>
        </p:nvSpPr>
        <p:spPr>
          <a:xfrm>
            <a:off x="4229441" y="1834162"/>
            <a:ext cx="238200" cy="24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Barlow"/>
                <a:ea typeface="Barlow"/>
                <a:cs typeface="Barlow"/>
                <a:sym typeface="Barlow"/>
              </a:rPr>
              <a:t>X</a:t>
            </a:r>
            <a:endParaRPr b="1">
              <a:solidFill>
                <a:schemeClr val="dk2"/>
              </a:solidFill>
              <a:latin typeface="Barlow"/>
              <a:ea typeface="Barlow"/>
              <a:cs typeface="Barlow"/>
              <a:sym typeface="Barlow"/>
            </a:endParaRPr>
          </a:p>
        </p:txBody>
      </p:sp>
      <p:pic>
        <p:nvPicPr>
          <p:cNvPr id="394" name="Google Shape;394;p48"/>
          <p:cNvPicPr preferRelativeResize="0"/>
          <p:nvPr/>
        </p:nvPicPr>
        <p:blipFill>
          <a:blip r:embed="rId6">
            <a:alphaModFix/>
          </a:blip>
          <a:stretch>
            <a:fillRect/>
          </a:stretch>
        </p:blipFill>
        <p:spPr>
          <a:xfrm>
            <a:off x="4569124" y="1375238"/>
            <a:ext cx="4333450" cy="1238243"/>
          </a:xfrm>
          <a:prstGeom prst="rect">
            <a:avLst/>
          </a:prstGeom>
          <a:noFill/>
          <a:ln>
            <a:noFill/>
          </a:ln>
        </p:spPr>
      </p:pic>
      <p:sp>
        <p:nvSpPr>
          <p:cNvPr id="395" name="Google Shape;395;p48"/>
          <p:cNvSpPr txBox="1"/>
          <p:nvPr/>
        </p:nvSpPr>
        <p:spPr>
          <a:xfrm>
            <a:off x="5337775" y="2706600"/>
            <a:ext cx="2715900" cy="33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Matrice de poids aléatoire W</a:t>
            </a:r>
            <a:endParaRPr>
              <a:solidFill>
                <a:schemeClr val="dk1"/>
              </a:solidFill>
              <a:latin typeface="Barlow"/>
              <a:ea typeface="Barlow"/>
              <a:cs typeface="Barlow"/>
              <a:sym typeface="Barlow"/>
            </a:endParaRPr>
          </a:p>
        </p:txBody>
      </p:sp>
      <p:pic>
        <p:nvPicPr>
          <p:cNvPr id="396" name="Google Shape;396;p48"/>
          <p:cNvPicPr preferRelativeResize="0"/>
          <p:nvPr/>
        </p:nvPicPr>
        <p:blipFill>
          <a:blip r:embed="rId7">
            <a:alphaModFix/>
          </a:blip>
          <a:stretch>
            <a:fillRect/>
          </a:stretch>
        </p:blipFill>
        <p:spPr>
          <a:xfrm>
            <a:off x="9" y="12"/>
            <a:ext cx="2719929" cy="389700"/>
          </a:xfrm>
          <a:prstGeom prst="rect">
            <a:avLst/>
          </a:prstGeom>
          <a:noFill/>
          <a:ln cap="flat" cmpd="sng" w="9525">
            <a:solidFill>
              <a:schemeClr val="dk1"/>
            </a:solidFill>
            <a:prstDash val="solid"/>
            <a:round/>
            <a:headEnd len="sm" w="sm" type="none"/>
            <a:tailEnd len="sm" w="sm" type="none"/>
          </a:ln>
        </p:spPr>
      </p:pic>
      <p:sp>
        <p:nvSpPr>
          <p:cNvPr id="397" name="Google Shape;397;p48"/>
          <p:cNvSpPr txBox="1"/>
          <p:nvPr/>
        </p:nvSpPr>
        <p:spPr>
          <a:xfrm>
            <a:off x="1995338" y="3813025"/>
            <a:ext cx="493500" cy="28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2"/>
                </a:solidFill>
                <a:latin typeface="Barlow"/>
                <a:ea typeface="Barlow"/>
                <a:cs typeface="Barlow"/>
                <a:sym typeface="Barlow"/>
              </a:rPr>
              <a:t>=</a:t>
            </a:r>
            <a:endParaRPr b="1">
              <a:solidFill>
                <a:schemeClr val="dk2"/>
              </a:solidFill>
              <a:latin typeface="Barlow"/>
              <a:ea typeface="Barlow"/>
              <a:cs typeface="Barlow"/>
              <a:sym typeface="Barlow"/>
            </a:endParaRPr>
          </a:p>
        </p:txBody>
      </p:sp>
      <p:pic>
        <p:nvPicPr>
          <p:cNvPr id="398" name="Google Shape;398;p48"/>
          <p:cNvPicPr preferRelativeResize="0"/>
          <p:nvPr/>
        </p:nvPicPr>
        <p:blipFill>
          <a:blip r:embed="rId8">
            <a:alphaModFix/>
          </a:blip>
          <a:stretch>
            <a:fillRect/>
          </a:stretch>
        </p:blipFill>
        <p:spPr>
          <a:xfrm>
            <a:off x="2556363" y="3379019"/>
            <a:ext cx="4905375" cy="952500"/>
          </a:xfrm>
          <a:prstGeom prst="rect">
            <a:avLst/>
          </a:prstGeom>
          <a:noFill/>
          <a:ln>
            <a:noFill/>
          </a:ln>
        </p:spPr>
      </p:pic>
      <p:sp>
        <p:nvSpPr>
          <p:cNvPr id="399" name="Google Shape;399;p48"/>
          <p:cNvSpPr txBox="1"/>
          <p:nvPr/>
        </p:nvSpPr>
        <p:spPr>
          <a:xfrm>
            <a:off x="2942375" y="4460725"/>
            <a:ext cx="4422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Matrice des nouvelles caractéristiques </a:t>
            </a:r>
            <a:endParaRPr>
              <a:solidFill>
                <a:schemeClr val="dk1"/>
              </a:solidFill>
              <a:latin typeface="Barlow"/>
              <a:ea typeface="Barlow"/>
              <a:cs typeface="Barlow"/>
              <a:sym typeface="Barlow"/>
            </a:endParaRPr>
          </a:p>
        </p:txBody>
      </p:sp>
      <p:pic>
        <p:nvPicPr>
          <p:cNvPr id="400" name="Google Shape;400;p48"/>
          <p:cNvPicPr preferRelativeResize="0"/>
          <p:nvPr/>
        </p:nvPicPr>
        <p:blipFill>
          <a:blip r:embed="rId9">
            <a:alphaModFix/>
          </a:blip>
          <a:stretch>
            <a:fillRect/>
          </a:stretch>
        </p:blipFill>
        <p:spPr>
          <a:xfrm>
            <a:off x="6034500" y="4514426"/>
            <a:ext cx="327086" cy="286200"/>
          </a:xfrm>
          <a:prstGeom prst="rect">
            <a:avLst/>
          </a:prstGeom>
          <a:noFill/>
          <a:ln>
            <a:noFill/>
          </a:ln>
        </p:spPr>
      </p:pic>
      <p:pic>
        <p:nvPicPr>
          <p:cNvPr id="401" name="Google Shape;401;p48"/>
          <p:cNvPicPr preferRelativeResize="0"/>
          <p:nvPr/>
        </p:nvPicPr>
        <p:blipFill>
          <a:blip r:embed="rId10">
            <a:alphaModFix/>
          </a:blip>
          <a:stretch>
            <a:fillRect/>
          </a:stretch>
        </p:blipFill>
        <p:spPr>
          <a:xfrm>
            <a:off x="7664924" y="84960"/>
            <a:ext cx="1408200" cy="8755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9"/>
          <p:cNvSpPr txBox="1"/>
          <p:nvPr>
            <p:ph type="title"/>
          </p:nvPr>
        </p:nvSpPr>
        <p:spPr>
          <a:xfrm>
            <a:off x="2513100" y="1659025"/>
            <a:ext cx="4117800" cy="115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ÉTAPES</a:t>
            </a:r>
            <a:r>
              <a:rPr lang="en"/>
              <a:t> DU MPNN</a:t>
            </a:r>
            <a:endParaRPr/>
          </a:p>
        </p:txBody>
      </p:sp>
      <p:sp>
        <p:nvSpPr>
          <p:cNvPr id="407" name="Google Shape;407;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txBox="1"/>
          <p:nvPr>
            <p:ph type="title"/>
          </p:nvPr>
        </p:nvSpPr>
        <p:spPr>
          <a:xfrm>
            <a:off x="332100" y="36700"/>
            <a:ext cx="4117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Dans l’article </a:t>
            </a:r>
            <a:r>
              <a:rPr lang="en" sz="2400">
                <a:uFill>
                  <a:noFill/>
                </a:uFill>
                <a:hlinkClick action="ppaction://hlinksldjump" r:id="rId3"/>
              </a:rPr>
              <a:t>[LMSL+22]</a:t>
            </a:r>
            <a:endParaRPr sz="2400"/>
          </a:p>
        </p:txBody>
      </p:sp>
      <p:sp>
        <p:nvSpPr>
          <p:cNvPr id="413" name="Google Shape;413;p50"/>
          <p:cNvSpPr txBox="1"/>
          <p:nvPr>
            <p:ph idx="12" type="sldNum"/>
          </p:nvPr>
        </p:nvSpPr>
        <p:spPr>
          <a:xfrm>
            <a:off x="8533584" y="47057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b="1"/>
          </a:p>
        </p:txBody>
      </p:sp>
      <p:sp>
        <p:nvSpPr>
          <p:cNvPr id="414" name="Google Shape;414;p50"/>
          <p:cNvSpPr txBox="1"/>
          <p:nvPr>
            <p:ph type="title"/>
          </p:nvPr>
        </p:nvSpPr>
        <p:spPr>
          <a:xfrm>
            <a:off x="4703125" y="36700"/>
            <a:ext cx="4117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Dans le git </a:t>
            </a:r>
            <a:r>
              <a:rPr lang="en" sz="2400">
                <a:uFill>
                  <a:noFill/>
                </a:uFill>
                <a:hlinkClick action="ppaction://hlinksldjump" r:id="rId4"/>
              </a:rPr>
              <a:t>[BKSS23]</a:t>
            </a:r>
            <a:endParaRPr sz="2400"/>
          </a:p>
        </p:txBody>
      </p:sp>
      <p:pic>
        <p:nvPicPr>
          <p:cNvPr id="415" name="Google Shape;415;p50"/>
          <p:cNvPicPr preferRelativeResize="0"/>
          <p:nvPr/>
        </p:nvPicPr>
        <p:blipFill>
          <a:blip r:embed="rId5">
            <a:alphaModFix/>
          </a:blip>
          <a:stretch>
            <a:fillRect/>
          </a:stretch>
        </p:blipFill>
        <p:spPr>
          <a:xfrm>
            <a:off x="275850" y="587750"/>
            <a:ext cx="3548864" cy="4511601"/>
          </a:xfrm>
          <a:prstGeom prst="rect">
            <a:avLst/>
          </a:prstGeom>
          <a:noFill/>
          <a:ln>
            <a:noFill/>
          </a:ln>
        </p:spPr>
      </p:pic>
      <p:pic>
        <p:nvPicPr>
          <p:cNvPr id="416" name="Google Shape;416;p50"/>
          <p:cNvPicPr preferRelativeResize="0"/>
          <p:nvPr/>
        </p:nvPicPr>
        <p:blipFill>
          <a:blip r:embed="rId6">
            <a:alphaModFix amt="76000"/>
          </a:blip>
          <a:stretch>
            <a:fillRect/>
          </a:stretch>
        </p:blipFill>
        <p:spPr>
          <a:xfrm>
            <a:off x="3878000" y="543650"/>
            <a:ext cx="5204273" cy="4555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1"/>
          <p:cNvSpPr txBox="1"/>
          <p:nvPr>
            <p:ph type="title"/>
          </p:nvPr>
        </p:nvSpPr>
        <p:spPr>
          <a:xfrm>
            <a:off x="713100" y="539400"/>
            <a:ext cx="4117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MPNN</a:t>
            </a:r>
            <a:endParaRPr/>
          </a:p>
        </p:txBody>
      </p:sp>
      <p:sp>
        <p:nvSpPr>
          <p:cNvPr id="422" name="Google Shape;42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3" name="Google Shape;423;p51"/>
          <p:cNvSpPr txBox="1"/>
          <p:nvPr/>
        </p:nvSpPr>
        <p:spPr>
          <a:xfrm>
            <a:off x="424150" y="1311000"/>
            <a:ext cx="34563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1- Message Passing </a:t>
            </a:r>
            <a:endParaRPr sz="1600">
              <a:solidFill>
                <a:schemeClr val="dk1"/>
              </a:solidFill>
              <a:latin typeface="Barlow"/>
              <a:ea typeface="Barlow"/>
              <a:cs typeface="Barlow"/>
              <a:sym typeface="Barlow"/>
            </a:endParaRPr>
          </a:p>
        </p:txBody>
      </p:sp>
      <p:sp>
        <p:nvSpPr>
          <p:cNvPr id="424" name="Google Shape;424;p51"/>
          <p:cNvSpPr txBox="1"/>
          <p:nvPr/>
        </p:nvSpPr>
        <p:spPr>
          <a:xfrm>
            <a:off x="470400" y="3256200"/>
            <a:ext cx="29529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2- Mise à jour GRU</a:t>
            </a:r>
            <a:endParaRPr sz="1600">
              <a:solidFill>
                <a:schemeClr val="dk1"/>
              </a:solidFill>
              <a:latin typeface="Barlow"/>
              <a:ea typeface="Barlow"/>
              <a:cs typeface="Barlow"/>
              <a:sym typeface="Barlow"/>
            </a:endParaRPr>
          </a:p>
        </p:txBody>
      </p:sp>
      <p:sp>
        <p:nvSpPr>
          <p:cNvPr id="425" name="Google Shape;425;p51"/>
          <p:cNvSpPr txBox="1"/>
          <p:nvPr/>
        </p:nvSpPr>
        <p:spPr>
          <a:xfrm>
            <a:off x="5853725" y="1353175"/>
            <a:ext cx="2008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3- Phase du readout</a:t>
            </a:r>
            <a:endParaRPr sz="1600">
              <a:solidFill>
                <a:schemeClr val="dk1"/>
              </a:solidFill>
              <a:latin typeface="Barlow"/>
              <a:ea typeface="Barlow"/>
              <a:cs typeface="Barlow"/>
              <a:sym typeface="Barlow"/>
            </a:endParaRPr>
          </a:p>
        </p:txBody>
      </p:sp>
      <p:sp>
        <p:nvSpPr>
          <p:cNvPr id="426" name="Google Shape;426;p51"/>
          <p:cNvSpPr txBox="1"/>
          <p:nvPr/>
        </p:nvSpPr>
        <p:spPr>
          <a:xfrm>
            <a:off x="5451525" y="3291200"/>
            <a:ext cx="2952900" cy="63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Barlow"/>
                <a:ea typeface="Barlow"/>
                <a:cs typeface="Barlow"/>
                <a:sym typeface="Barlow"/>
              </a:rPr>
              <a:t>4- Agrégation finale</a:t>
            </a:r>
            <a:endParaRPr sz="1600">
              <a:solidFill>
                <a:schemeClr val="dk1"/>
              </a:solidFill>
              <a:latin typeface="Barlow"/>
              <a:ea typeface="Barlow"/>
              <a:cs typeface="Barlow"/>
              <a:sym typeface="Barlow"/>
            </a:endParaRPr>
          </a:p>
        </p:txBody>
      </p:sp>
      <p:pic>
        <p:nvPicPr>
          <p:cNvPr id="427" name="Google Shape;427;p51"/>
          <p:cNvPicPr preferRelativeResize="0"/>
          <p:nvPr/>
        </p:nvPicPr>
        <p:blipFill>
          <a:blip r:embed="rId3">
            <a:alphaModFix/>
          </a:blip>
          <a:stretch>
            <a:fillRect/>
          </a:stretch>
        </p:blipFill>
        <p:spPr>
          <a:xfrm>
            <a:off x="4938200" y="1696500"/>
            <a:ext cx="3543677" cy="838200"/>
          </a:xfrm>
          <a:prstGeom prst="rect">
            <a:avLst/>
          </a:prstGeom>
          <a:noFill/>
          <a:ln>
            <a:noFill/>
          </a:ln>
        </p:spPr>
      </p:pic>
      <p:pic>
        <p:nvPicPr>
          <p:cNvPr id="428" name="Google Shape;428;p51"/>
          <p:cNvPicPr preferRelativeResize="0"/>
          <p:nvPr/>
        </p:nvPicPr>
        <p:blipFill>
          <a:blip r:embed="rId4">
            <a:alphaModFix/>
          </a:blip>
          <a:stretch>
            <a:fillRect/>
          </a:stretch>
        </p:blipFill>
        <p:spPr>
          <a:xfrm>
            <a:off x="5990000" y="3820475"/>
            <a:ext cx="1296285" cy="639725"/>
          </a:xfrm>
          <a:prstGeom prst="rect">
            <a:avLst/>
          </a:prstGeom>
          <a:noFill/>
          <a:ln>
            <a:noFill/>
          </a:ln>
        </p:spPr>
      </p:pic>
      <p:pic>
        <p:nvPicPr>
          <p:cNvPr id="429" name="Google Shape;429;p51"/>
          <p:cNvPicPr preferRelativeResize="0"/>
          <p:nvPr/>
        </p:nvPicPr>
        <p:blipFill>
          <a:blip r:embed="rId5">
            <a:alphaModFix/>
          </a:blip>
          <a:stretch>
            <a:fillRect/>
          </a:stretch>
        </p:blipFill>
        <p:spPr>
          <a:xfrm>
            <a:off x="470400" y="3828325"/>
            <a:ext cx="2644888" cy="638100"/>
          </a:xfrm>
          <a:prstGeom prst="rect">
            <a:avLst/>
          </a:prstGeom>
          <a:noFill/>
          <a:ln>
            <a:noFill/>
          </a:ln>
        </p:spPr>
      </p:pic>
      <p:pic>
        <p:nvPicPr>
          <p:cNvPr id="430" name="Google Shape;430;p51"/>
          <p:cNvPicPr preferRelativeResize="0"/>
          <p:nvPr/>
        </p:nvPicPr>
        <p:blipFill>
          <a:blip r:embed="rId6">
            <a:alphaModFix/>
          </a:blip>
          <a:stretch>
            <a:fillRect/>
          </a:stretch>
        </p:blipFill>
        <p:spPr>
          <a:xfrm>
            <a:off x="424150" y="2510075"/>
            <a:ext cx="3248025" cy="695325"/>
          </a:xfrm>
          <a:prstGeom prst="rect">
            <a:avLst/>
          </a:prstGeom>
          <a:noFill/>
          <a:ln>
            <a:noFill/>
          </a:ln>
        </p:spPr>
      </p:pic>
      <p:pic>
        <p:nvPicPr>
          <p:cNvPr id="431" name="Google Shape;431;p51"/>
          <p:cNvPicPr preferRelativeResize="0"/>
          <p:nvPr/>
        </p:nvPicPr>
        <p:blipFill>
          <a:blip r:embed="rId7">
            <a:alphaModFix/>
          </a:blip>
          <a:stretch>
            <a:fillRect/>
          </a:stretch>
        </p:blipFill>
        <p:spPr>
          <a:xfrm>
            <a:off x="470388" y="4466413"/>
            <a:ext cx="2790825" cy="685800"/>
          </a:xfrm>
          <a:prstGeom prst="rect">
            <a:avLst/>
          </a:prstGeom>
          <a:noFill/>
          <a:ln>
            <a:noFill/>
          </a:ln>
        </p:spPr>
      </p:pic>
      <p:pic>
        <p:nvPicPr>
          <p:cNvPr id="432" name="Google Shape;432;p51"/>
          <p:cNvPicPr preferRelativeResize="0"/>
          <p:nvPr/>
        </p:nvPicPr>
        <p:blipFill>
          <a:blip r:embed="rId8">
            <a:alphaModFix/>
          </a:blip>
          <a:stretch>
            <a:fillRect/>
          </a:stretch>
        </p:blipFill>
        <p:spPr>
          <a:xfrm>
            <a:off x="5391113" y="2471975"/>
            <a:ext cx="2933700" cy="771525"/>
          </a:xfrm>
          <a:prstGeom prst="rect">
            <a:avLst/>
          </a:prstGeom>
          <a:noFill/>
          <a:ln>
            <a:noFill/>
          </a:ln>
        </p:spPr>
      </p:pic>
      <p:pic>
        <p:nvPicPr>
          <p:cNvPr id="433" name="Google Shape;433;p51"/>
          <p:cNvPicPr preferRelativeResize="0"/>
          <p:nvPr/>
        </p:nvPicPr>
        <p:blipFill>
          <a:blip r:embed="rId9">
            <a:alphaModFix/>
          </a:blip>
          <a:stretch>
            <a:fillRect/>
          </a:stretch>
        </p:blipFill>
        <p:spPr>
          <a:xfrm>
            <a:off x="5990000" y="4489462"/>
            <a:ext cx="1196364" cy="639725"/>
          </a:xfrm>
          <a:prstGeom prst="rect">
            <a:avLst/>
          </a:prstGeom>
          <a:noFill/>
          <a:ln>
            <a:noFill/>
          </a:ln>
        </p:spPr>
      </p:pic>
      <p:pic>
        <p:nvPicPr>
          <p:cNvPr id="434" name="Google Shape;434;p51"/>
          <p:cNvPicPr preferRelativeResize="0"/>
          <p:nvPr/>
        </p:nvPicPr>
        <p:blipFill>
          <a:blip r:embed="rId10">
            <a:alphaModFix/>
          </a:blip>
          <a:stretch>
            <a:fillRect/>
          </a:stretch>
        </p:blipFill>
        <p:spPr>
          <a:xfrm>
            <a:off x="433688" y="1915575"/>
            <a:ext cx="2819400" cy="619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2"/>
          <p:cNvSpPr txBox="1"/>
          <p:nvPr>
            <p:ph idx="1" type="body"/>
          </p:nvPr>
        </p:nvSpPr>
        <p:spPr>
          <a:xfrm>
            <a:off x="2513100" y="1564450"/>
            <a:ext cx="4117800" cy="2787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En ce qui concerne l’exemple de l’acétone, voici un lien du google colab où se trouve le code qui calcule la matrice          en se basant sur  la vectorisation du git OpenPOM </a:t>
            </a:r>
            <a:r>
              <a:rPr lang="en" u="sng">
                <a:solidFill>
                  <a:schemeClr val="hlink"/>
                </a:solidFill>
                <a:hlinkClick action="ppaction://hlinksldjump" r:id="rId3"/>
              </a:rPr>
              <a:t>[BKSS23]</a:t>
            </a:r>
            <a:r>
              <a:rPr lang="en"/>
              <a:t>: </a:t>
            </a:r>
            <a:r>
              <a:rPr lang="en" sz="1100" u="sng">
                <a:solidFill>
                  <a:schemeClr val="hlink"/>
                </a:solidFill>
                <a:latin typeface="Arial"/>
                <a:ea typeface="Arial"/>
                <a:cs typeface="Arial"/>
                <a:sym typeface="Arial"/>
                <a:hlinkClick r:id="rId4"/>
              </a:rPr>
              <a:t>Untitled9.ipynb - Colab</a:t>
            </a:r>
            <a:endParaRPr/>
          </a:p>
        </p:txBody>
      </p:sp>
      <p:sp>
        <p:nvSpPr>
          <p:cNvPr id="440" name="Google Shape;440;p52"/>
          <p:cNvSpPr txBox="1"/>
          <p:nvPr>
            <p:ph type="title"/>
          </p:nvPr>
        </p:nvSpPr>
        <p:spPr>
          <a:xfrm>
            <a:off x="713100" y="6000"/>
            <a:ext cx="7680300" cy="115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L’exemple de l’Acétone</a:t>
            </a:r>
            <a:endParaRPr/>
          </a:p>
        </p:txBody>
      </p:sp>
      <p:sp>
        <p:nvSpPr>
          <p:cNvPr id="441" name="Google Shape;44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42" name="Google Shape;442;p52"/>
          <p:cNvPicPr preferRelativeResize="0"/>
          <p:nvPr/>
        </p:nvPicPr>
        <p:blipFill>
          <a:blip r:embed="rId5">
            <a:alphaModFix/>
          </a:blip>
          <a:stretch>
            <a:fillRect/>
          </a:stretch>
        </p:blipFill>
        <p:spPr>
          <a:xfrm>
            <a:off x="3398225" y="2257838"/>
            <a:ext cx="297875" cy="31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3"/>
          <p:cNvSpPr txBox="1"/>
          <p:nvPr>
            <p:ph type="title"/>
          </p:nvPr>
        </p:nvSpPr>
        <p:spPr>
          <a:xfrm>
            <a:off x="713100" y="2390113"/>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Comparaison</a:t>
            </a:r>
            <a:endParaRPr/>
          </a:p>
        </p:txBody>
      </p:sp>
      <p:sp>
        <p:nvSpPr>
          <p:cNvPr id="448" name="Google Shape;448;p53"/>
          <p:cNvSpPr txBox="1"/>
          <p:nvPr>
            <p:ph idx="1" type="subTitle"/>
          </p:nvPr>
        </p:nvSpPr>
        <p:spPr>
          <a:xfrm>
            <a:off x="713100" y="3231913"/>
            <a:ext cx="5067600" cy="61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49" name="Google Shape;449;p53"/>
          <p:cNvSpPr/>
          <p:nvPr/>
        </p:nvSpPr>
        <p:spPr>
          <a:xfrm>
            <a:off x="806087" y="1296888"/>
            <a:ext cx="1062600" cy="1062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3"/>
          <p:cNvSpPr txBox="1"/>
          <p:nvPr>
            <p:ph idx="2" type="title"/>
          </p:nvPr>
        </p:nvSpPr>
        <p:spPr>
          <a:xfrm>
            <a:off x="904775" y="1407300"/>
            <a:ext cx="828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51" name="Google Shape;451;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p:nvPr/>
        </p:nvSpPr>
        <p:spPr>
          <a:xfrm>
            <a:off x="6965411" y="3210848"/>
            <a:ext cx="699600" cy="699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6"/>
          <p:cNvSpPr/>
          <p:nvPr/>
        </p:nvSpPr>
        <p:spPr>
          <a:xfrm>
            <a:off x="4266161" y="3210848"/>
            <a:ext cx="699600" cy="699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6"/>
          <p:cNvSpPr/>
          <p:nvPr/>
        </p:nvSpPr>
        <p:spPr>
          <a:xfrm>
            <a:off x="4222211" y="1510223"/>
            <a:ext cx="699600" cy="699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6"/>
          <p:cNvSpPr/>
          <p:nvPr/>
        </p:nvSpPr>
        <p:spPr>
          <a:xfrm>
            <a:off x="6921461" y="1510223"/>
            <a:ext cx="699600" cy="699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6"/>
          <p:cNvSpPr/>
          <p:nvPr/>
        </p:nvSpPr>
        <p:spPr>
          <a:xfrm>
            <a:off x="1522961" y="1510223"/>
            <a:ext cx="699600" cy="699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6"/>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de matière</a:t>
            </a:r>
            <a:endParaRPr/>
          </a:p>
        </p:txBody>
      </p:sp>
      <p:sp>
        <p:nvSpPr>
          <p:cNvPr id="209" name="Google Shape;209;p36"/>
          <p:cNvSpPr txBox="1"/>
          <p:nvPr>
            <p:ph idx="2" type="title"/>
          </p:nvPr>
        </p:nvSpPr>
        <p:spPr>
          <a:xfrm>
            <a:off x="719975" y="2123875"/>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210" name="Google Shape;210;p36"/>
          <p:cNvSpPr txBox="1"/>
          <p:nvPr>
            <p:ph idx="3" type="title"/>
          </p:nvPr>
        </p:nvSpPr>
        <p:spPr>
          <a:xfrm>
            <a:off x="3419244" y="2123875"/>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Solutions proposées</a:t>
            </a:r>
            <a:endParaRPr/>
          </a:p>
        </p:txBody>
      </p:sp>
      <p:sp>
        <p:nvSpPr>
          <p:cNvPr id="211" name="Google Shape;211;p36"/>
          <p:cNvSpPr txBox="1"/>
          <p:nvPr>
            <p:ph idx="5" type="title"/>
          </p:nvPr>
        </p:nvSpPr>
        <p:spPr>
          <a:xfrm>
            <a:off x="3371988" y="3862075"/>
            <a:ext cx="25128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Diagramme de Gantt</a:t>
            </a:r>
            <a:endParaRPr/>
          </a:p>
        </p:txBody>
      </p:sp>
      <p:sp>
        <p:nvSpPr>
          <p:cNvPr id="212" name="Google Shape;212;p36"/>
          <p:cNvSpPr txBox="1"/>
          <p:nvPr>
            <p:ph idx="7" type="title"/>
          </p:nvPr>
        </p:nvSpPr>
        <p:spPr>
          <a:xfrm>
            <a:off x="6162444" y="3862075"/>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213" name="Google Shape;213;p36"/>
          <p:cNvSpPr txBox="1"/>
          <p:nvPr>
            <p:ph idx="9" type="title"/>
          </p:nvPr>
        </p:nvSpPr>
        <p:spPr>
          <a:xfrm>
            <a:off x="6118520" y="2123875"/>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Comparaison</a:t>
            </a:r>
            <a:endParaRPr/>
          </a:p>
        </p:txBody>
      </p:sp>
      <p:sp>
        <p:nvSpPr>
          <p:cNvPr id="214" name="Google Shape;214;p36"/>
          <p:cNvSpPr txBox="1"/>
          <p:nvPr>
            <p:ph idx="16" type="title"/>
          </p:nvPr>
        </p:nvSpPr>
        <p:spPr>
          <a:xfrm>
            <a:off x="1566484" y="1639800"/>
            <a:ext cx="612600" cy="4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15" name="Google Shape;215;p36"/>
          <p:cNvSpPr txBox="1"/>
          <p:nvPr>
            <p:ph idx="17" type="title"/>
          </p:nvPr>
        </p:nvSpPr>
        <p:spPr>
          <a:xfrm>
            <a:off x="4265675" y="1639825"/>
            <a:ext cx="612600" cy="4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16" name="Google Shape;216;p36"/>
          <p:cNvSpPr txBox="1"/>
          <p:nvPr>
            <p:ph idx="18" type="title"/>
          </p:nvPr>
        </p:nvSpPr>
        <p:spPr>
          <a:xfrm>
            <a:off x="6965000" y="1639825"/>
            <a:ext cx="612600" cy="4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17" name="Google Shape;217;p36"/>
          <p:cNvSpPr txBox="1"/>
          <p:nvPr>
            <p:ph idx="19" type="title"/>
          </p:nvPr>
        </p:nvSpPr>
        <p:spPr>
          <a:xfrm>
            <a:off x="4309663" y="3340450"/>
            <a:ext cx="612600" cy="4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18" name="Google Shape;218;p36"/>
          <p:cNvSpPr txBox="1"/>
          <p:nvPr>
            <p:ph idx="20" type="title"/>
          </p:nvPr>
        </p:nvSpPr>
        <p:spPr>
          <a:xfrm>
            <a:off x="7008875" y="3340450"/>
            <a:ext cx="612600" cy="4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219" name="Google Shape;219;p36"/>
          <p:cNvSpPr/>
          <p:nvPr/>
        </p:nvSpPr>
        <p:spPr>
          <a:xfrm>
            <a:off x="1599161" y="3210848"/>
            <a:ext cx="699600" cy="699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6"/>
          <p:cNvSpPr txBox="1"/>
          <p:nvPr>
            <p:ph idx="5" type="title"/>
          </p:nvPr>
        </p:nvSpPr>
        <p:spPr>
          <a:xfrm>
            <a:off x="796200" y="3862075"/>
            <a:ext cx="2305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Proposition</a:t>
            </a:r>
            <a:endParaRPr/>
          </a:p>
        </p:txBody>
      </p:sp>
      <p:sp>
        <p:nvSpPr>
          <p:cNvPr id="221" name="Google Shape;221;p36"/>
          <p:cNvSpPr txBox="1"/>
          <p:nvPr>
            <p:ph idx="19" type="title"/>
          </p:nvPr>
        </p:nvSpPr>
        <p:spPr>
          <a:xfrm>
            <a:off x="1642663" y="3340450"/>
            <a:ext cx="612600" cy="44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22" name="Google Shape;22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7" name="Google Shape;457;p54"/>
          <p:cNvPicPr preferRelativeResize="0"/>
          <p:nvPr/>
        </p:nvPicPr>
        <p:blipFill>
          <a:blip r:embed="rId3">
            <a:alphaModFix/>
          </a:blip>
          <a:stretch>
            <a:fillRect/>
          </a:stretch>
        </p:blipFill>
        <p:spPr>
          <a:xfrm>
            <a:off x="456275" y="98900"/>
            <a:ext cx="2118260" cy="4838700"/>
          </a:xfrm>
          <a:prstGeom prst="rect">
            <a:avLst/>
          </a:prstGeom>
          <a:noFill/>
          <a:ln>
            <a:noFill/>
          </a:ln>
        </p:spPr>
      </p:pic>
      <p:pic>
        <p:nvPicPr>
          <p:cNvPr id="458" name="Google Shape;458;p54"/>
          <p:cNvPicPr preferRelativeResize="0"/>
          <p:nvPr/>
        </p:nvPicPr>
        <p:blipFill>
          <a:blip r:embed="rId4">
            <a:alphaModFix/>
          </a:blip>
          <a:stretch>
            <a:fillRect/>
          </a:stretch>
        </p:blipFill>
        <p:spPr>
          <a:xfrm>
            <a:off x="2726935" y="152400"/>
            <a:ext cx="2133267" cy="4838701"/>
          </a:xfrm>
          <a:prstGeom prst="rect">
            <a:avLst/>
          </a:prstGeom>
          <a:noFill/>
          <a:ln>
            <a:noFill/>
          </a:ln>
        </p:spPr>
      </p:pic>
      <p:pic>
        <p:nvPicPr>
          <p:cNvPr id="459" name="Google Shape;459;p54"/>
          <p:cNvPicPr preferRelativeResize="0"/>
          <p:nvPr/>
        </p:nvPicPr>
        <p:blipFill>
          <a:blip r:embed="rId5">
            <a:alphaModFix/>
          </a:blip>
          <a:stretch>
            <a:fillRect/>
          </a:stretch>
        </p:blipFill>
        <p:spPr>
          <a:xfrm>
            <a:off x="5001876" y="1664850"/>
            <a:ext cx="3978999" cy="2973072"/>
          </a:xfrm>
          <a:prstGeom prst="rect">
            <a:avLst/>
          </a:prstGeom>
          <a:noFill/>
          <a:ln>
            <a:noFill/>
          </a:ln>
        </p:spPr>
      </p:pic>
      <p:sp>
        <p:nvSpPr>
          <p:cNvPr id="460" name="Google Shape;460;p54"/>
          <p:cNvSpPr txBox="1"/>
          <p:nvPr/>
        </p:nvSpPr>
        <p:spPr>
          <a:xfrm>
            <a:off x="5001875" y="98900"/>
            <a:ext cx="4278600" cy="17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900">
                <a:solidFill>
                  <a:schemeClr val="dk1"/>
                </a:solidFill>
                <a:latin typeface="Space Grotesk"/>
                <a:ea typeface="Space Grotesk"/>
                <a:cs typeface="Space Grotesk"/>
                <a:sym typeface="Space Grotesk"/>
              </a:rPr>
              <a:t>Descripteurs d’odeurs utilisés dans OpenPom et Stellargraphe</a:t>
            </a:r>
            <a:endParaRPr sz="1300">
              <a:solidFill>
                <a:schemeClr val="dk1"/>
              </a:solidFill>
              <a:latin typeface="Barlow"/>
              <a:ea typeface="Barlow"/>
              <a:cs typeface="Barlow"/>
              <a:sym typeface="Barlo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5"/>
          <p:cNvSpPr txBox="1"/>
          <p:nvPr>
            <p:ph type="title"/>
          </p:nvPr>
        </p:nvSpPr>
        <p:spPr>
          <a:xfrm>
            <a:off x="3271275" y="0"/>
            <a:ext cx="5872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Descripteurs de molécules utilisées dans OpenPom et Stellargraphe</a:t>
            </a:r>
            <a:endParaRPr/>
          </a:p>
        </p:txBody>
      </p:sp>
      <p:sp>
        <p:nvSpPr>
          <p:cNvPr id="466" name="Google Shape;466;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7" name="Google Shape;467;p55"/>
          <p:cNvPicPr preferRelativeResize="0"/>
          <p:nvPr/>
        </p:nvPicPr>
        <p:blipFill>
          <a:blip r:embed="rId3">
            <a:alphaModFix/>
          </a:blip>
          <a:stretch>
            <a:fillRect/>
          </a:stretch>
        </p:blipFill>
        <p:spPr>
          <a:xfrm>
            <a:off x="5077925" y="1561288"/>
            <a:ext cx="4066073" cy="2784375"/>
          </a:xfrm>
          <a:prstGeom prst="rect">
            <a:avLst/>
          </a:prstGeom>
          <a:noFill/>
          <a:ln>
            <a:noFill/>
          </a:ln>
        </p:spPr>
      </p:pic>
      <p:pic>
        <p:nvPicPr>
          <p:cNvPr id="468" name="Google Shape;468;p55"/>
          <p:cNvPicPr preferRelativeResize="0"/>
          <p:nvPr/>
        </p:nvPicPr>
        <p:blipFill>
          <a:blip r:embed="rId4">
            <a:alphaModFix/>
          </a:blip>
          <a:stretch>
            <a:fillRect/>
          </a:stretch>
        </p:blipFill>
        <p:spPr>
          <a:xfrm>
            <a:off x="0" y="0"/>
            <a:ext cx="2642125" cy="3175175"/>
          </a:xfrm>
          <a:prstGeom prst="rect">
            <a:avLst/>
          </a:prstGeom>
          <a:noFill/>
          <a:ln>
            <a:noFill/>
          </a:ln>
        </p:spPr>
      </p:pic>
      <p:pic>
        <p:nvPicPr>
          <p:cNvPr id="469" name="Google Shape;469;p55"/>
          <p:cNvPicPr preferRelativeResize="0"/>
          <p:nvPr/>
        </p:nvPicPr>
        <p:blipFill>
          <a:blip r:embed="rId5">
            <a:alphaModFix/>
          </a:blip>
          <a:stretch>
            <a:fillRect/>
          </a:stretch>
        </p:blipFill>
        <p:spPr>
          <a:xfrm>
            <a:off x="2435800" y="2359100"/>
            <a:ext cx="2642125" cy="27843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5" name="Google Shape;475;p56"/>
          <p:cNvSpPr txBox="1"/>
          <p:nvPr/>
        </p:nvSpPr>
        <p:spPr>
          <a:xfrm>
            <a:off x="2550" y="-1575"/>
            <a:ext cx="85725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Space Grotesk"/>
                <a:ea typeface="Space Grotesk"/>
                <a:cs typeface="Space Grotesk"/>
                <a:sym typeface="Space Grotesk"/>
              </a:rPr>
              <a:t>Vecteur d’entrée de Stellargraph </a:t>
            </a:r>
            <a:r>
              <a:rPr b="1" lang="en" sz="1000">
                <a:solidFill>
                  <a:schemeClr val="dk1"/>
                </a:solidFill>
                <a:latin typeface="Barlow"/>
                <a:ea typeface="Barlow"/>
                <a:cs typeface="Barlow"/>
                <a:sym typeface="Barlow"/>
              </a:rPr>
              <a:t>[</a:t>
            </a:r>
            <a:r>
              <a:rPr b="1" lang="en" sz="1000" u="sng">
                <a:solidFill>
                  <a:schemeClr val="hlink"/>
                </a:solidFill>
                <a:latin typeface="Barlow"/>
                <a:ea typeface="Barlow"/>
                <a:cs typeface="Barlow"/>
                <a:sym typeface="Barlow"/>
                <a:hlinkClick action="ppaction://hlinksldjump" r:id="rId3"/>
              </a:rPr>
              <a:t>gab23]</a:t>
            </a:r>
            <a:endParaRPr sz="500">
              <a:solidFill>
                <a:schemeClr val="dk1"/>
              </a:solidFill>
              <a:latin typeface="Barlow"/>
              <a:ea typeface="Barlow"/>
              <a:cs typeface="Barlow"/>
              <a:sym typeface="Barlow"/>
            </a:endParaRPr>
          </a:p>
        </p:txBody>
      </p:sp>
      <p:pic>
        <p:nvPicPr>
          <p:cNvPr id="476" name="Google Shape;476;p56"/>
          <p:cNvPicPr preferRelativeResize="0"/>
          <p:nvPr/>
        </p:nvPicPr>
        <p:blipFill>
          <a:blip r:embed="rId4">
            <a:alphaModFix/>
          </a:blip>
          <a:stretch>
            <a:fillRect/>
          </a:stretch>
        </p:blipFill>
        <p:spPr>
          <a:xfrm>
            <a:off x="0" y="419924"/>
            <a:ext cx="8991600" cy="1384325"/>
          </a:xfrm>
          <a:prstGeom prst="rect">
            <a:avLst/>
          </a:prstGeom>
          <a:noFill/>
          <a:ln>
            <a:noFill/>
          </a:ln>
        </p:spPr>
      </p:pic>
      <p:pic>
        <p:nvPicPr>
          <p:cNvPr id="477" name="Google Shape;477;p56"/>
          <p:cNvPicPr preferRelativeResize="0"/>
          <p:nvPr/>
        </p:nvPicPr>
        <p:blipFill>
          <a:blip r:embed="rId5">
            <a:alphaModFix/>
          </a:blip>
          <a:stretch>
            <a:fillRect/>
          </a:stretch>
        </p:blipFill>
        <p:spPr>
          <a:xfrm>
            <a:off x="0" y="2251999"/>
            <a:ext cx="8839200" cy="1562309"/>
          </a:xfrm>
          <a:prstGeom prst="rect">
            <a:avLst/>
          </a:prstGeom>
          <a:noFill/>
          <a:ln>
            <a:noFill/>
          </a:ln>
        </p:spPr>
      </p:pic>
      <p:pic>
        <p:nvPicPr>
          <p:cNvPr id="478" name="Google Shape;478;p56"/>
          <p:cNvPicPr preferRelativeResize="0"/>
          <p:nvPr/>
        </p:nvPicPr>
        <p:blipFill>
          <a:blip r:embed="rId6">
            <a:alphaModFix/>
          </a:blip>
          <a:stretch>
            <a:fillRect/>
          </a:stretch>
        </p:blipFill>
        <p:spPr>
          <a:xfrm>
            <a:off x="-25" y="3854925"/>
            <a:ext cx="8780002" cy="1171575"/>
          </a:xfrm>
          <a:prstGeom prst="rect">
            <a:avLst/>
          </a:prstGeom>
          <a:noFill/>
          <a:ln>
            <a:noFill/>
          </a:ln>
        </p:spPr>
      </p:pic>
      <p:sp>
        <p:nvSpPr>
          <p:cNvPr id="479" name="Google Shape;479;p56"/>
          <p:cNvSpPr txBox="1"/>
          <p:nvPr/>
        </p:nvSpPr>
        <p:spPr>
          <a:xfrm>
            <a:off x="2550" y="1804250"/>
            <a:ext cx="7516200" cy="52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100">
                <a:solidFill>
                  <a:schemeClr val="dk1"/>
                </a:solidFill>
                <a:latin typeface="Space Grotesk"/>
                <a:ea typeface="Space Grotesk"/>
                <a:cs typeface="Space Grotesk"/>
                <a:sym typeface="Space Grotesk"/>
              </a:rPr>
              <a:t>Vecteurs d’entrée de OpenPOM</a:t>
            </a:r>
            <a:r>
              <a:rPr lang="en">
                <a:solidFill>
                  <a:schemeClr val="dk1"/>
                </a:solidFill>
                <a:latin typeface="Barlow"/>
                <a:ea typeface="Barlow"/>
                <a:cs typeface="Barlow"/>
                <a:sym typeface="Barlow"/>
              </a:rPr>
              <a:t> </a:t>
            </a:r>
            <a:r>
              <a:rPr b="1" lang="en" sz="1000" u="sng">
                <a:solidFill>
                  <a:schemeClr val="hlink"/>
                </a:solidFill>
                <a:latin typeface="Barlow"/>
                <a:ea typeface="Barlow"/>
                <a:cs typeface="Barlow"/>
                <a:sym typeface="Barlow"/>
                <a:hlinkClick action="ppaction://hlinksldjump" r:id="rId7"/>
              </a:rPr>
              <a:t>[BKSS23]</a:t>
            </a:r>
            <a:r>
              <a:rPr lang="en" sz="1000" u="sng">
                <a:solidFill>
                  <a:schemeClr val="hlink"/>
                </a:solidFill>
                <a:latin typeface="Barlow"/>
                <a:ea typeface="Barlow"/>
                <a:cs typeface="Barlow"/>
                <a:sym typeface="Barlow"/>
                <a:hlinkClick action="ppaction://hlinksldjump" r:id="rId8"/>
              </a:rPr>
              <a:t> </a:t>
            </a:r>
            <a:endParaRPr>
              <a:solidFill>
                <a:schemeClr val="dk1"/>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7"/>
          <p:cNvSpPr txBox="1"/>
          <p:nvPr>
            <p:ph type="title"/>
          </p:nvPr>
        </p:nvSpPr>
        <p:spPr>
          <a:xfrm>
            <a:off x="720000" y="-70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Tables de comparaison des modèles</a:t>
            </a:r>
            <a:endParaRPr/>
          </a:p>
        </p:txBody>
      </p:sp>
      <p:sp>
        <p:nvSpPr>
          <p:cNvPr id="485" name="Google Shape;485;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86" name="Google Shape;486;p57"/>
          <p:cNvPicPr preferRelativeResize="0"/>
          <p:nvPr/>
        </p:nvPicPr>
        <p:blipFill>
          <a:blip r:embed="rId3">
            <a:alphaModFix/>
          </a:blip>
          <a:stretch>
            <a:fillRect/>
          </a:stretch>
        </p:blipFill>
        <p:spPr>
          <a:xfrm>
            <a:off x="152400" y="2069725"/>
            <a:ext cx="8839199" cy="990519"/>
          </a:xfrm>
          <a:prstGeom prst="rect">
            <a:avLst/>
          </a:prstGeom>
          <a:noFill/>
          <a:ln>
            <a:noFill/>
          </a:ln>
        </p:spPr>
      </p:pic>
      <p:sp>
        <p:nvSpPr>
          <p:cNvPr id="487" name="Google Shape;487;p57"/>
          <p:cNvSpPr txBox="1"/>
          <p:nvPr/>
        </p:nvSpPr>
        <p:spPr>
          <a:xfrm>
            <a:off x="312150" y="2979800"/>
            <a:ext cx="8358600" cy="66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Figure 5: Performances du MPNN et GCN -</a:t>
            </a:r>
            <a:r>
              <a:rPr lang="en">
                <a:solidFill>
                  <a:schemeClr val="dk1"/>
                </a:solidFill>
                <a:latin typeface="Barlow"/>
                <a:ea typeface="Barlow"/>
                <a:cs typeface="Barlow"/>
                <a:sym typeface="Barlow"/>
              </a:rPr>
              <a:t>article </a:t>
            </a:r>
            <a:r>
              <a:rPr b="1" lang="en" sz="1000" u="sng">
                <a:solidFill>
                  <a:schemeClr val="hlink"/>
                </a:solidFill>
                <a:latin typeface="Barlow"/>
                <a:ea typeface="Barlow"/>
                <a:cs typeface="Barlow"/>
                <a:sym typeface="Barlow"/>
                <a:hlinkClick action="ppaction://hlinksldjump" r:id="rId4"/>
              </a:rPr>
              <a:t>[BSLW19] </a:t>
            </a:r>
            <a:endParaRPr>
              <a:solidFill>
                <a:schemeClr val="dk1"/>
              </a:solidFill>
              <a:latin typeface="Barlow"/>
              <a:ea typeface="Barlow"/>
              <a:cs typeface="Barlow"/>
              <a:sym typeface="Barlo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8"/>
          <p:cNvSpPr txBox="1"/>
          <p:nvPr>
            <p:ph type="title"/>
          </p:nvPr>
        </p:nvSpPr>
        <p:spPr>
          <a:xfrm>
            <a:off x="713100" y="2390113"/>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Proposition</a:t>
            </a:r>
            <a:endParaRPr/>
          </a:p>
        </p:txBody>
      </p:sp>
      <p:sp>
        <p:nvSpPr>
          <p:cNvPr id="493" name="Google Shape;493;p58"/>
          <p:cNvSpPr txBox="1"/>
          <p:nvPr>
            <p:ph idx="1" type="subTitle"/>
          </p:nvPr>
        </p:nvSpPr>
        <p:spPr>
          <a:xfrm>
            <a:off x="713100" y="3231913"/>
            <a:ext cx="5067600" cy="61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94" name="Google Shape;494;p58"/>
          <p:cNvSpPr/>
          <p:nvPr/>
        </p:nvSpPr>
        <p:spPr>
          <a:xfrm>
            <a:off x="806087" y="1296888"/>
            <a:ext cx="1062600" cy="1062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8"/>
          <p:cNvSpPr txBox="1"/>
          <p:nvPr>
            <p:ph idx="2" type="title"/>
          </p:nvPr>
        </p:nvSpPr>
        <p:spPr>
          <a:xfrm>
            <a:off x="856725" y="1407300"/>
            <a:ext cx="8760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96" name="Google Shape;496;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9"/>
          <p:cNvSpPr txBox="1"/>
          <p:nvPr>
            <p:ph type="title"/>
          </p:nvPr>
        </p:nvSpPr>
        <p:spPr>
          <a:xfrm>
            <a:off x="713100" y="539400"/>
            <a:ext cx="6895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 modèle actuelle</a:t>
            </a:r>
            <a:endParaRPr/>
          </a:p>
        </p:txBody>
      </p:sp>
      <p:sp>
        <p:nvSpPr>
          <p:cNvPr id="502" name="Google Shape;502;p59"/>
          <p:cNvSpPr txBox="1"/>
          <p:nvPr>
            <p:ph idx="1" type="body"/>
          </p:nvPr>
        </p:nvSpPr>
        <p:spPr>
          <a:xfrm>
            <a:off x="713100" y="1696500"/>
            <a:ext cx="6007800" cy="27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2"/>
                </a:solidFill>
              </a:rPr>
              <a:t>Objectif</a:t>
            </a:r>
            <a:r>
              <a:rPr lang="en" sz="1600">
                <a:solidFill>
                  <a:schemeClr val="dk2"/>
                </a:solidFill>
              </a:rPr>
              <a:t> : Réutiliser le modèle de OPENPOM(</a:t>
            </a:r>
            <a:r>
              <a:rPr b="1" lang="en" sz="1000">
                <a:solidFill>
                  <a:schemeClr val="dk1"/>
                </a:solidFill>
              </a:rPr>
              <a:t>[BKSS23]</a:t>
            </a:r>
            <a:r>
              <a:rPr lang="en" sz="1000">
                <a:solidFill>
                  <a:schemeClr val="dk1"/>
                </a:solidFill>
              </a:rPr>
              <a:t> </a:t>
            </a:r>
            <a:r>
              <a:rPr lang="en" sz="1600">
                <a:solidFill>
                  <a:schemeClr val="dk2"/>
                </a:solidFill>
              </a:rPr>
              <a:t>) et tenter de trouver des pistes d’amélioration pour cela on va modifier :</a:t>
            </a:r>
            <a:endParaRPr sz="1600">
              <a:solidFill>
                <a:schemeClr val="dk2"/>
              </a:solidFill>
            </a:endParaRPr>
          </a:p>
          <a:p>
            <a:pPr indent="0" lvl="0" marL="0" rtl="0" algn="l">
              <a:spcBef>
                <a:spcPts val="0"/>
              </a:spcBef>
              <a:spcAft>
                <a:spcPts val="0"/>
              </a:spcAft>
              <a:buNone/>
            </a:pPr>
            <a:r>
              <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Les données du dataset</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La fonction de READOUT</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Le nombres de couches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En fonction de la hiérarchisation des odeurs de SketchOscent</a:t>
            </a:r>
            <a:endParaRPr sz="1600">
              <a:solidFill>
                <a:schemeClr val="dk2"/>
              </a:solidFill>
            </a:endParaRPr>
          </a:p>
        </p:txBody>
      </p:sp>
      <p:sp>
        <p:nvSpPr>
          <p:cNvPr id="503" name="Google Shape;503;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0"/>
          <p:cNvSpPr txBox="1"/>
          <p:nvPr>
            <p:ph type="title"/>
          </p:nvPr>
        </p:nvSpPr>
        <p:spPr>
          <a:xfrm>
            <a:off x="713100" y="539400"/>
            <a:ext cx="6895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Modification de la fonction de </a:t>
            </a:r>
            <a:r>
              <a:rPr lang="en"/>
              <a:t>READOUT</a:t>
            </a:r>
            <a:r>
              <a:rPr lang="en"/>
              <a:t> </a:t>
            </a:r>
            <a:endParaRPr/>
          </a:p>
        </p:txBody>
      </p:sp>
      <p:sp>
        <p:nvSpPr>
          <p:cNvPr id="509" name="Google Shape;509;p60"/>
          <p:cNvSpPr txBox="1"/>
          <p:nvPr>
            <p:ph idx="1" type="body"/>
          </p:nvPr>
        </p:nvSpPr>
        <p:spPr>
          <a:xfrm>
            <a:off x="713100" y="1696500"/>
            <a:ext cx="6007800" cy="27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rPr>
              <a:t>On modifie la fonction de READOUT:</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de set2set (2 couches et 3 step)</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à globale somme pooling.</a:t>
            </a:r>
            <a:endParaRPr sz="1600">
              <a:solidFill>
                <a:schemeClr val="dk2"/>
              </a:solidFill>
            </a:endParaRPr>
          </a:p>
          <a:p>
            <a:pPr indent="0" lvl="0" marL="0" rtl="0" algn="l">
              <a:spcBef>
                <a:spcPts val="0"/>
              </a:spcBef>
              <a:spcAft>
                <a:spcPts val="0"/>
              </a:spcAft>
              <a:buNone/>
            </a:pPr>
            <a:r>
              <a:t/>
            </a:r>
            <a:endParaRPr sz="1600">
              <a:solidFill>
                <a:schemeClr val="dk2"/>
              </a:solidFill>
            </a:endParaRPr>
          </a:p>
        </p:txBody>
      </p:sp>
      <p:sp>
        <p:nvSpPr>
          <p:cNvPr id="510" name="Google Shape;510;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1" name="Google Shape;511;p60"/>
          <p:cNvPicPr preferRelativeResize="0"/>
          <p:nvPr/>
        </p:nvPicPr>
        <p:blipFill>
          <a:blip r:embed="rId3">
            <a:alphaModFix/>
          </a:blip>
          <a:stretch>
            <a:fillRect/>
          </a:stretch>
        </p:blipFill>
        <p:spPr>
          <a:xfrm>
            <a:off x="4937425" y="2298875"/>
            <a:ext cx="2978325" cy="2206175"/>
          </a:xfrm>
          <a:prstGeom prst="rect">
            <a:avLst/>
          </a:prstGeom>
          <a:noFill/>
          <a:ln>
            <a:noFill/>
          </a:ln>
        </p:spPr>
      </p:pic>
      <p:pic>
        <p:nvPicPr>
          <p:cNvPr id="512" name="Google Shape;512;p60"/>
          <p:cNvPicPr preferRelativeResize="0"/>
          <p:nvPr/>
        </p:nvPicPr>
        <p:blipFill>
          <a:blip r:embed="rId4">
            <a:alphaModFix/>
          </a:blip>
          <a:stretch>
            <a:fillRect/>
          </a:stretch>
        </p:blipFill>
        <p:spPr>
          <a:xfrm>
            <a:off x="850144" y="2518644"/>
            <a:ext cx="2734101" cy="22395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1"/>
          <p:cNvSpPr txBox="1"/>
          <p:nvPr>
            <p:ph type="title"/>
          </p:nvPr>
        </p:nvSpPr>
        <p:spPr>
          <a:xfrm>
            <a:off x="713100" y="539400"/>
            <a:ext cx="6895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Variation du nombre de couches de message passing </a:t>
            </a:r>
            <a:endParaRPr/>
          </a:p>
        </p:txBody>
      </p:sp>
      <p:sp>
        <p:nvSpPr>
          <p:cNvPr id="518" name="Google Shape;518;p61"/>
          <p:cNvSpPr txBox="1"/>
          <p:nvPr>
            <p:ph idx="1" type="body"/>
          </p:nvPr>
        </p:nvSpPr>
        <p:spPr>
          <a:xfrm>
            <a:off x="713100" y="1696500"/>
            <a:ext cx="6007800" cy="2787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lang="en" sz="1600">
                <a:solidFill>
                  <a:schemeClr val="dk2"/>
                </a:solidFill>
              </a:rPr>
              <a:t>Variation du nombre de couche de 1 à 5</a:t>
            </a:r>
            <a:endParaRPr sz="1600">
              <a:solidFill>
                <a:schemeClr val="dk2"/>
              </a:solidFill>
            </a:endParaRPr>
          </a:p>
          <a:p>
            <a:pPr indent="0" lvl="0" marL="0" rtl="0" algn="l">
              <a:spcBef>
                <a:spcPts val="0"/>
              </a:spcBef>
              <a:spcAft>
                <a:spcPts val="0"/>
              </a:spcAft>
              <a:buNone/>
            </a:pPr>
            <a:r>
              <a:t/>
            </a:r>
            <a:endParaRPr sz="1600">
              <a:solidFill>
                <a:schemeClr val="dk2"/>
              </a:solidFill>
            </a:endParaRPr>
          </a:p>
        </p:txBody>
      </p:sp>
      <p:sp>
        <p:nvSpPr>
          <p:cNvPr id="519" name="Google Shape;519;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0" name="Google Shape;520;p61"/>
          <p:cNvPicPr preferRelativeResize="0"/>
          <p:nvPr/>
        </p:nvPicPr>
        <p:blipFill>
          <a:blip r:embed="rId3">
            <a:alphaModFix/>
          </a:blip>
          <a:stretch>
            <a:fillRect/>
          </a:stretch>
        </p:blipFill>
        <p:spPr>
          <a:xfrm>
            <a:off x="5031241" y="2276825"/>
            <a:ext cx="2999985" cy="2226625"/>
          </a:xfrm>
          <a:prstGeom prst="rect">
            <a:avLst/>
          </a:prstGeom>
          <a:noFill/>
          <a:ln>
            <a:noFill/>
          </a:ln>
        </p:spPr>
      </p:pic>
      <p:pic>
        <p:nvPicPr>
          <p:cNvPr id="521" name="Google Shape;521;p61"/>
          <p:cNvPicPr preferRelativeResize="0"/>
          <p:nvPr/>
        </p:nvPicPr>
        <p:blipFill>
          <a:blip r:embed="rId4">
            <a:alphaModFix/>
          </a:blip>
          <a:stretch>
            <a:fillRect/>
          </a:stretch>
        </p:blipFill>
        <p:spPr>
          <a:xfrm>
            <a:off x="669600" y="2296469"/>
            <a:ext cx="2817250" cy="21873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2"/>
          <p:cNvSpPr txBox="1"/>
          <p:nvPr>
            <p:ph type="title"/>
          </p:nvPr>
        </p:nvSpPr>
        <p:spPr>
          <a:xfrm>
            <a:off x="713100" y="539400"/>
            <a:ext cx="6895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Odeurs individuelle </a:t>
            </a:r>
            <a:endParaRPr/>
          </a:p>
        </p:txBody>
      </p:sp>
      <p:sp>
        <p:nvSpPr>
          <p:cNvPr id="527" name="Google Shape;527;p62"/>
          <p:cNvSpPr txBox="1"/>
          <p:nvPr>
            <p:ph idx="1" type="body"/>
          </p:nvPr>
        </p:nvSpPr>
        <p:spPr>
          <a:xfrm>
            <a:off x="713100" y="1696500"/>
            <a:ext cx="7665000" cy="2787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lang="en" sz="1600">
                <a:solidFill>
                  <a:schemeClr val="dk2"/>
                </a:solidFill>
              </a:rPr>
              <a:t>Modèles avec les odeurs individuelles et les molécules sans descripteur</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Modèles avec les odeurs individuelles et sans les molécules sans descripteur</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Modèles avec toutes les odeurs et le molécules sans descripteur</a:t>
            </a:r>
            <a:endParaRPr sz="1600">
              <a:solidFill>
                <a:schemeClr val="dk2"/>
              </a:solidFill>
            </a:endParaRPr>
          </a:p>
          <a:p>
            <a:pPr indent="0" lvl="0" marL="0" rtl="0" algn="l">
              <a:spcBef>
                <a:spcPts val="0"/>
              </a:spcBef>
              <a:spcAft>
                <a:spcPts val="0"/>
              </a:spcAft>
              <a:buNone/>
            </a:pPr>
            <a:r>
              <a:t/>
            </a:r>
            <a:endParaRPr sz="1600">
              <a:solidFill>
                <a:schemeClr val="dk2"/>
              </a:solidFill>
            </a:endParaRPr>
          </a:p>
        </p:txBody>
      </p:sp>
      <p:sp>
        <p:nvSpPr>
          <p:cNvPr id="528" name="Google Shape;528;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9" name="Google Shape;529;p62"/>
          <p:cNvPicPr preferRelativeResize="0"/>
          <p:nvPr/>
        </p:nvPicPr>
        <p:blipFill>
          <a:blip r:embed="rId3">
            <a:alphaModFix/>
          </a:blip>
          <a:stretch>
            <a:fillRect/>
          </a:stretch>
        </p:blipFill>
        <p:spPr>
          <a:xfrm>
            <a:off x="5227001" y="2539351"/>
            <a:ext cx="2949849" cy="2047624"/>
          </a:xfrm>
          <a:prstGeom prst="rect">
            <a:avLst/>
          </a:prstGeom>
          <a:noFill/>
          <a:ln>
            <a:noFill/>
          </a:ln>
        </p:spPr>
      </p:pic>
      <p:pic>
        <p:nvPicPr>
          <p:cNvPr id="530" name="Google Shape;530;p62"/>
          <p:cNvPicPr preferRelativeResize="0"/>
          <p:nvPr/>
        </p:nvPicPr>
        <p:blipFill>
          <a:blip r:embed="rId4">
            <a:alphaModFix/>
          </a:blip>
          <a:stretch>
            <a:fillRect/>
          </a:stretch>
        </p:blipFill>
        <p:spPr>
          <a:xfrm>
            <a:off x="887500" y="2571800"/>
            <a:ext cx="3146179" cy="21241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3"/>
          <p:cNvSpPr txBox="1"/>
          <p:nvPr>
            <p:ph type="title"/>
          </p:nvPr>
        </p:nvSpPr>
        <p:spPr>
          <a:xfrm>
            <a:off x="713100" y="539400"/>
            <a:ext cx="6895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Variation du jeu de données</a:t>
            </a:r>
            <a:endParaRPr/>
          </a:p>
        </p:txBody>
      </p:sp>
      <p:sp>
        <p:nvSpPr>
          <p:cNvPr id="536" name="Google Shape;536;p63"/>
          <p:cNvSpPr txBox="1"/>
          <p:nvPr>
            <p:ph idx="1" type="body"/>
          </p:nvPr>
        </p:nvSpPr>
        <p:spPr>
          <a:xfrm>
            <a:off x="713100" y="1696500"/>
            <a:ext cx="7665000" cy="27873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2"/>
              </a:buClr>
              <a:buSzPts val="1600"/>
              <a:buChar char="-"/>
            </a:pPr>
            <a:r>
              <a:rPr lang="en" sz="1600">
                <a:solidFill>
                  <a:schemeClr val="dk2"/>
                </a:solidFill>
              </a:rPr>
              <a:t>Dataset de base</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Avec des codes SMILES doublons</a:t>
            </a:r>
            <a:endParaRPr sz="1600">
              <a:solidFill>
                <a:schemeClr val="dk2"/>
              </a:solidFill>
            </a:endParaRPr>
          </a:p>
          <a:p>
            <a:pPr indent="-330200" lvl="0" marL="457200" rtl="0" algn="l">
              <a:spcBef>
                <a:spcPts val="0"/>
              </a:spcBef>
              <a:spcAft>
                <a:spcPts val="0"/>
              </a:spcAft>
              <a:buClr>
                <a:schemeClr val="dk2"/>
              </a:buClr>
              <a:buSzPts val="1600"/>
              <a:buChar char="-"/>
            </a:pPr>
            <a:r>
              <a:rPr lang="en" sz="1600">
                <a:solidFill>
                  <a:schemeClr val="dk2"/>
                </a:solidFill>
              </a:rPr>
              <a:t>Sans les </a:t>
            </a:r>
            <a:r>
              <a:rPr lang="en" sz="1600">
                <a:solidFill>
                  <a:schemeClr val="dk2"/>
                </a:solidFill>
              </a:rPr>
              <a:t>molécules</a:t>
            </a:r>
            <a:r>
              <a:rPr lang="en" sz="1600">
                <a:solidFill>
                  <a:schemeClr val="dk2"/>
                </a:solidFill>
              </a:rPr>
              <a:t> sans descripteurs d’odeur</a:t>
            </a:r>
            <a:endParaRPr sz="1600">
              <a:solidFill>
                <a:schemeClr val="dk2"/>
              </a:solidFill>
            </a:endParaRPr>
          </a:p>
          <a:p>
            <a:pPr indent="0" lvl="0" marL="0" rtl="0" algn="l">
              <a:spcBef>
                <a:spcPts val="0"/>
              </a:spcBef>
              <a:spcAft>
                <a:spcPts val="0"/>
              </a:spcAft>
              <a:buNone/>
            </a:pPr>
            <a:r>
              <a:t/>
            </a:r>
            <a:endParaRPr sz="1600">
              <a:solidFill>
                <a:schemeClr val="dk2"/>
              </a:solidFill>
            </a:endParaRPr>
          </a:p>
        </p:txBody>
      </p:sp>
      <p:sp>
        <p:nvSpPr>
          <p:cNvPr id="537" name="Google Shape;537;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8" name="Google Shape;538;p63"/>
          <p:cNvPicPr preferRelativeResize="0"/>
          <p:nvPr/>
        </p:nvPicPr>
        <p:blipFill>
          <a:blip r:embed="rId3">
            <a:alphaModFix/>
          </a:blip>
          <a:stretch>
            <a:fillRect/>
          </a:stretch>
        </p:blipFill>
        <p:spPr>
          <a:xfrm>
            <a:off x="4289700" y="2618800"/>
            <a:ext cx="2311475" cy="2061900"/>
          </a:xfrm>
          <a:prstGeom prst="rect">
            <a:avLst/>
          </a:prstGeom>
          <a:noFill/>
          <a:ln>
            <a:noFill/>
          </a:ln>
        </p:spPr>
      </p:pic>
      <p:pic>
        <p:nvPicPr>
          <p:cNvPr id="539" name="Google Shape;539;p63"/>
          <p:cNvPicPr preferRelativeResize="0"/>
          <p:nvPr/>
        </p:nvPicPr>
        <p:blipFill>
          <a:blip r:embed="rId4">
            <a:alphaModFix/>
          </a:blip>
          <a:stretch>
            <a:fillRect/>
          </a:stretch>
        </p:blipFill>
        <p:spPr>
          <a:xfrm>
            <a:off x="1527075" y="2571800"/>
            <a:ext cx="2416850" cy="21089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13100" y="2390113"/>
            <a:ext cx="5067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28" name="Google Shape;228;p37"/>
          <p:cNvSpPr txBox="1"/>
          <p:nvPr>
            <p:ph idx="1" type="subTitle"/>
          </p:nvPr>
        </p:nvSpPr>
        <p:spPr>
          <a:xfrm>
            <a:off x="713100" y="3231913"/>
            <a:ext cx="5067600" cy="61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29" name="Google Shape;229;p37"/>
          <p:cNvSpPr/>
          <p:nvPr/>
        </p:nvSpPr>
        <p:spPr>
          <a:xfrm>
            <a:off x="806087" y="1296888"/>
            <a:ext cx="1062600" cy="1062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7"/>
          <p:cNvSpPr txBox="1"/>
          <p:nvPr>
            <p:ph idx="2" type="title"/>
          </p:nvPr>
        </p:nvSpPr>
        <p:spPr>
          <a:xfrm>
            <a:off x="941978" y="1407300"/>
            <a:ext cx="790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1" name="Google Shape;231;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64"/>
          <p:cNvSpPr txBox="1"/>
          <p:nvPr>
            <p:ph type="title"/>
          </p:nvPr>
        </p:nvSpPr>
        <p:spPr>
          <a:xfrm>
            <a:off x="713100" y="2390132"/>
            <a:ext cx="5067600" cy="12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Diagramme de Gantt</a:t>
            </a:r>
            <a:endParaRPr/>
          </a:p>
        </p:txBody>
      </p:sp>
      <p:sp>
        <p:nvSpPr>
          <p:cNvPr id="545" name="Google Shape;545;p64"/>
          <p:cNvSpPr/>
          <p:nvPr/>
        </p:nvSpPr>
        <p:spPr>
          <a:xfrm>
            <a:off x="806087" y="1296888"/>
            <a:ext cx="1062600" cy="1062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4"/>
          <p:cNvSpPr txBox="1"/>
          <p:nvPr>
            <p:ph idx="2" type="title"/>
          </p:nvPr>
        </p:nvSpPr>
        <p:spPr>
          <a:xfrm>
            <a:off x="866325" y="1407300"/>
            <a:ext cx="866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547" name="Google Shape;547;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3" name="Google Shape;553;p65"/>
          <p:cNvPicPr preferRelativeResize="0"/>
          <p:nvPr/>
        </p:nvPicPr>
        <p:blipFill>
          <a:blip r:embed="rId3">
            <a:alphaModFix/>
          </a:blip>
          <a:stretch>
            <a:fillRect/>
          </a:stretch>
        </p:blipFill>
        <p:spPr>
          <a:xfrm>
            <a:off x="152400" y="152400"/>
            <a:ext cx="8251984" cy="481144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66"/>
          <p:cNvSpPr txBox="1"/>
          <p:nvPr>
            <p:ph type="title"/>
          </p:nvPr>
        </p:nvSpPr>
        <p:spPr>
          <a:xfrm>
            <a:off x="713100" y="2390132"/>
            <a:ext cx="5067600" cy="12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559" name="Google Shape;559;p66"/>
          <p:cNvSpPr/>
          <p:nvPr/>
        </p:nvSpPr>
        <p:spPr>
          <a:xfrm>
            <a:off x="806087" y="1296888"/>
            <a:ext cx="1062600" cy="1062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6"/>
          <p:cNvSpPr txBox="1"/>
          <p:nvPr>
            <p:ph idx="2" type="title"/>
          </p:nvPr>
        </p:nvSpPr>
        <p:spPr>
          <a:xfrm>
            <a:off x="866325" y="1407300"/>
            <a:ext cx="866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561" name="Google Shape;561;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7"/>
          <p:cNvSpPr txBox="1"/>
          <p:nvPr>
            <p:ph idx="1" type="subTitle"/>
          </p:nvPr>
        </p:nvSpPr>
        <p:spPr>
          <a:xfrm>
            <a:off x="713100" y="446248"/>
            <a:ext cx="5067600" cy="4226700"/>
          </a:xfrm>
          <a:prstGeom prst="rect">
            <a:avLst/>
          </a:prstGeom>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lang="en"/>
              <a:t>Prédiction des descripteurs d’odeurs à l’aide du GNN</a:t>
            </a:r>
            <a:endParaRPr/>
          </a:p>
          <a:p>
            <a:pPr indent="-317500" lvl="0" marL="457200" rtl="0" algn="l">
              <a:lnSpc>
                <a:spcPct val="150000"/>
              </a:lnSpc>
              <a:spcBef>
                <a:spcPts val="0"/>
              </a:spcBef>
              <a:spcAft>
                <a:spcPts val="0"/>
              </a:spcAft>
              <a:buSzPts val="1400"/>
              <a:buChar char="●"/>
            </a:pPr>
            <a:r>
              <a:rPr lang="en"/>
              <a:t>Différents modèles du GNN ( MPNN &amp; GCN)</a:t>
            </a:r>
            <a:endParaRPr/>
          </a:p>
          <a:p>
            <a:pPr indent="-317500" lvl="0" marL="457200" rtl="0" algn="l">
              <a:lnSpc>
                <a:spcPct val="150000"/>
              </a:lnSpc>
              <a:spcBef>
                <a:spcPts val="0"/>
              </a:spcBef>
              <a:spcAft>
                <a:spcPts val="0"/>
              </a:spcAft>
              <a:buSzPts val="1400"/>
              <a:buChar char="●"/>
            </a:pPr>
            <a:r>
              <a:rPr lang="en"/>
              <a:t>Comparaisons des modèles</a:t>
            </a:r>
            <a:endParaRPr/>
          </a:p>
          <a:p>
            <a:pPr indent="-317500" lvl="0" marL="457200" rtl="0" algn="l">
              <a:lnSpc>
                <a:spcPct val="150000"/>
              </a:lnSpc>
              <a:spcBef>
                <a:spcPts val="0"/>
              </a:spcBef>
              <a:spcAft>
                <a:spcPts val="0"/>
              </a:spcAft>
              <a:buSzPts val="1400"/>
              <a:buChar char="●"/>
            </a:pPr>
            <a:r>
              <a:rPr lang="en"/>
              <a:t>Améliorations du modèle OpenPOM </a:t>
            </a:r>
            <a:endParaRPr/>
          </a:p>
          <a:p>
            <a:pPr indent="-317500" lvl="1" marL="914400" rtl="0" algn="l">
              <a:lnSpc>
                <a:spcPct val="150000"/>
              </a:lnSpc>
              <a:spcBef>
                <a:spcPts val="0"/>
              </a:spcBef>
              <a:spcAft>
                <a:spcPts val="0"/>
              </a:spcAft>
              <a:buSzPts val="1400"/>
              <a:buChar char="○"/>
            </a:pPr>
            <a:r>
              <a:rPr lang="en"/>
              <a:t>Modification de la fonction Readout</a:t>
            </a:r>
            <a:endParaRPr/>
          </a:p>
          <a:p>
            <a:pPr indent="-317500" lvl="1" marL="914400" rtl="0" algn="l">
              <a:lnSpc>
                <a:spcPct val="150000"/>
              </a:lnSpc>
              <a:spcBef>
                <a:spcPts val="0"/>
              </a:spcBef>
              <a:spcAft>
                <a:spcPts val="0"/>
              </a:spcAft>
              <a:buSzPts val="1400"/>
              <a:buChar char="○"/>
            </a:pPr>
            <a:r>
              <a:rPr lang="en"/>
              <a:t>Variation du nombre de couche du message passing</a:t>
            </a:r>
            <a:endParaRPr/>
          </a:p>
          <a:p>
            <a:pPr indent="-317500" lvl="1" marL="914400" rtl="0" algn="l">
              <a:lnSpc>
                <a:spcPct val="150000"/>
              </a:lnSpc>
              <a:spcBef>
                <a:spcPts val="0"/>
              </a:spcBef>
              <a:spcAft>
                <a:spcPts val="0"/>
              </a:spcAft>
              <a:buSzPts val="1400"/>
              <a:buChar char="○"/>
            </a:pPr>
            <a:r>
              <a:rPr lang="en"/>
              <a:t>Hiérarchisation des odeurs Sketch Oscent</a:t>
            </a:r>
            <a:endParaRPr/>
          </a:p>
          <a:p>
            <a:pPr indent="-317500" lvl="1" marL="914400" rtl="0" algn="l">
              <a:lnSpc>
                <a:spcPct val="150000"/>
              </a:lnSpc>
              <a:spcBef>
                <a:spcPts val="0"/>
              </a:spcBef>
              <a:spcAft>
                <a:spcPts val="0"/>
              </a:spcAft>
              <a:buSzPts val="1400"/>
              <a:buChar char="○"/>
            </a:pPr>
            <a:r>
              <a:rPr lang="en"/>
              <a:t>Variation du jeu de données</a:t>
            </a:r>
            <a:endParaRPr/>
          </a:p>
        </p:txBody>
      </p:sp>
      <p:sp>
        <p:nvSpPr>
          <p:cNvPr id="567" name="Google Shape;567;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8"/>
          <p:cNvSpPr txBox="1"/>
          <p:nvPr>
            <p:ph type="title"/>
          </p:nvPr>
        </p:nvSpPr>
        <p:spPr>
          <a:xfrm>
            <a:off x="713100" y="2390132"/>
            <a:ext cx="5067600" cy="12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Bibliographie</a:t>
            </a:r>
            <a:endParaRPr/>
          </a:p>
        </p:txBody>
      </p:sp>
      <p:sp>
        <p:nvSpPr>
          <p:cNvPr id="573" name="Google Shape;573;p68"/>
          <p:cNvSpPr/>
          <p:nvPr/>
        </p:nvSpPr>
        <p:spPr>
          <a:xfrm>
            <a:off x="806087" y="1296888"/>
            <a:ext cx="1062600" cy="1062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8"/>
          <p:cNvSpPr txBox="1"/>
          <p:nvPr>
            <p:ph idx="2" type="title"/>
          </p:nvPr>
        </p:nvSpPr>
        <p:spPr>
          <a:xfrm>
            <a:off x="866325" y="1407300"/>
            <a:ext cx="866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575" name="Google Shape;575;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69"/>
          <p:cNvPicPr preferRelativeResize="0"/>
          <p:nvPr/>
        </p:nvPicPr>
        <p:blipFill>
          <a:blip r:embed="rId3">
            <a:alphaModFix/>
          </a:blip>
          <a:stretch>
            <a:fillRect/>
          </a:stretch>
        </p:blipFill>
        <p:spPr>
          <a:xfrm>
            <a:off x="7393450" y="-73327"/>
            <a:ext cx="1887100" cy="1485050"/>
          </a:xfrm>
          <a:prstGeom prst="rect">
            <a:avLst/>
          </a:prstGeom>
          <a:noFill/>
          <a:ln>
            <a:noFill/>
          </a:ln>
        </p:spPr>
      </p:pic>
      <p:pic>
        <p:nvPicPr>
          <p:cNvPr id="581" name="Google Shape;581;p69"/>
          <p:cNvPicPr preferRelativeResize="0"/>
          <p:nvPr/>
        </p:nvPicPr>
        <p:blipFill>
          <a:blip r:embed="rId4">
            <a:alphaModFix/>
          </a:blip>
          <a:stretch>
            <a:fillRect/>
          </a:stretch>
        </p:blipFill>
        <p:spPr>
          <a:xfrm>
            <a:off x="-311575" y="7950"/>
            <a:ext cx="1497500" cy="1629300"/>
          </a:xfrm>
          <a:prstGeom prst="rect">
            <a:avLst/>
          </a:prstGeom>
          <a:noFill/>
          <a:ln>
            <a:noFill/>
          </a:ln>
        </p:spPr>
      </p:pic>
      <p:sp>
        <p:nvSpPr>
          <p:cNvPr id="582" name="Google Shape;582;p69"/>
          <p:cNvSpPr txBox="1"/>
          <p:nvPr/>
        </p:nvSpPr>
        <p:spPr>
          <a:xfrm>
            <a:off x="1030100" y="503000"/>
            <a:ext cx="6721500" cy="45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a:ea typeface="Barlow"/>
                <a:cs typeface="Barlow"/>
                <a:sym typeface="Barlow"/>
              </a:rPr>
              <a:t>[BSLW19] </a:t>
            </a:r>
            <a:r>
              <a:rPr lang="en" sz="1000">
                <a:solidFill>
                  <a:schemeClr val="dk1"/>
                </a:solidFill>
                <a:latin typeface="Barlow"/>
                <a:ea typeface="Barlow"/>
                <a:cs typeface="Barlow"/>
                <a:sym typeface="Barlow"/>
              </a:rPr>
              <a:t>Brian K Lee1 Richard C Gerkin Alán Aspuru-Guzik Benjamin Sanchez-Lengeling, Jennifer N Wei and Alexander B Wiltschko1r. Machine learning for scent :Learning generalizable perceptual representations of small molecules. 2019.</a:t>
            </a:r>
            <a:endParaRPr sz="1000">
              <a:solidFill>
                <a:schemeClr val="dk1"/>
              </a:solidFill>
              <a:latin typeface="Barlow"/>
              <a:ea typeface="Barlow"/>
              <a:cs typeface="Barlow"/>
              <a:sym typeface="Barlow"/>
            </a:endParaRPr>
          </a:p>
          <a:p>
            <a:pPr indent="0" lvl="0" marL="0" rtl="0" algn="l">
              <a:spcBef>
                <a:spcPts val="0"/>
              </a:spcBef>
              <a:spcAft>
                <a:spcPts val="0"/>
              </a:spcAft>
              <a:buNone/>
            </a:pPr>
            <a:r>
              <a:t/>
            </a:r>
            <a:endParaRPr sz="1000">
              <a:solidFill>
                <a:schemeClr val="dk1"/>
              </a:solidFill>
              <a:latin typeface="Barlow"/>
              <a:ea typeface="Barlow"/>
              <a:cs typeface="Barlow"/>
              <a:sym typeface="Barlow"/>
            </a:endParaRPr>
          </a:p>
          <a:p>
            <a:pPr indent="0" lvl="0" marL="0" rtl="0" algn="l">
              <a:spcBef>
                <a:spcPts val="0"/>
              </a:spcBef>
              <a:spcAft>
                <a:spcPts val="0"/>
              </a:spcAft>
              <a:buNone/>
            </a:pPr>
            <a:r>
              <a:rPr b="1" lang="en" sz="1000">
                <a:solidFill>
                  <a:schemeClr val="dk1"/>
                </a:solidFill>
                <a:latin typeface="Barlow"/>
                <a:ea typeface="Barlow"/>
                <a:cs typeface="Barlow"/>
                <a:sym typeface="Barlow"/>
              </a:rPr>
              <a:t>[LMSL+22] </a:t>
            </a:r>
            <a:r>
              <a:rPr lang="en" sz="1000">
                <a:solidFill>
                  <a:schemeClr val="dk1"/>
                </a:solidFill>
                <a:latin typeface="Barlow"/>
                <a:ea typeface="Barlow"/>
                <a:cs typeface="Barlow"/>
                <a:sym typeface="Barlow"/>
              </a:rPr>
              <a:t>Brian K. Lee, Emily J. Mayhew, Benjamin Sanchez-Lengeling, Jennifer N. Wei, Wesley W. Qian, Kelsie Little, Matthew Andres, Britney B. Nguyen, Theresa Moloy, Jane K. Parker, Richard C. Gerkin, Joel D. Mainland, and Alexander B. Wiltschko. A principal odor map unifies diverse tasks in human olfactory perception. bioRxiv, 2022.</a:t>
            </a:r>
            <a:endParaRPr sz="1000">
              <a:solidFill>
                <a:schemeClr val="dk1"/>
              </a:solidFill>
              <a:latin typeface="Barlow"/>
              <a:ea typeface="Barlow"/>
              <a:cs typeface="Barlow"/>
              <a:sym typeface="Barlow"/>
            </a:endParaRPr>
          </a:p>
          <a:p>
            <a:pPr indent="0" lvl="0" marL="0" rtl="0" algn="l">
              <a:spcBef>
                <a:spcPts val="0"/>
              </a:spcBef>
              <a:spcAft>
                <a:spcPts val="0"/>
              </a:spcAft>
              <a:buNone/>
            </a:pPr>
            <a:r>
              <a:t/>
            </a:r>
            <a:endParaRPr sz="1000">
              <a:solidFill>
                <a:schemeClr val="dk1"/>
              </a:solidFill>
              <a:latin typeface="Barlow"/>
              <a:ea typeface="Barlow"/>
              <a:cs typeface="Barlow"/>
              <a:sym typeface="Barlow"/>
            </a:endParaRPr>
          </a:p>
          <a:p>
            <a:pPr indent="0" lvl="0" marL="0" rtl="0" algn="l">
              <a:spcBef>
                <a:spcPts val="0"/>
              </a:spcBef>
              <a:spcAft>
                <a:spcPts val="0"/>
              </a:spcAft>
              <a:buNone/>
            </a:pPr>
            <a:r>
              <a:rPr b="1" lang="en" sz="1000">
                <a:solidFill>
                  <a:schemeClr val="dk1"/>
                </a:solidFill>
                <a:latin typeface="Barlow"/>
                <a:ea typeface="Barlow"/>
                <a:cs typeface="Barlow"/>
                <a:sym typeface="Barlow"/>
              </a:rPr>
              <a:t>[LS24] </a:t>
            </a:r>
            <a:r>
              <a:rPr lang="en" sz="1000">
                <a:solidFill>
                  <a:schemeClr val="dk1"/>
                </a:solidFill>
                <a:latin typeface="Barlow"/>
                <a:ea typeface="Barlow"/>
                <a:cs typeface="Barlow"/>
                <a:sym typeface="Barlow"/>
              </a:rPr>
              <a:t>Amit Barsainyan Mrityunjay Sharma Ritesh Kumar Laura Sisson, Aryan. Olfactory label prediction on aroma-chemical pairs. 2024</a:t>
            </a:r>
            <a:endParaRPr sz="1000">
              <a:solidFill>
                <a:schemeClr val="dk1"/>
              </a:solidFill>
              <a:latin typeface="Barlow"/>
              <a:ea typeface="Barlow"/>
              <a:cs typeface="Barlow"/>
              <a:sym typeface="Barlow"/>
            </a:endParaRPr>
          </a:p>
          <a:p>
            <a:pPr indent="0" lvl="0" marL="0" rtl="0" algn="l">
              <a:spcBef>
                <a:spcPts val="0"/>
              </a:spcBef>
              <a:spcAft>
                <a:spcPts val="0"/>
              </a:spcAft>
              <a:buNone/>
            </a:pPr>
            <a:r>
              <a:t/>
            </a:r>
            <a:endParaRPr sz="1000">
              <a:solidFill>
                <a:schemeClr val="dk1"/>
              </a:solidFill>
              <a:latin typeface="Barlow"/>
              <a:ea typeface="Barlow"/>
              <a:cs typeface="Barlow"/>
              <a:sym typeface="Barlow"/>
            </a:endParaRPr>
          </a:p>
          <a:p>
            <a:pPr indent="0" lvl="0" marL="0" rtl="0" algn="l">
              <a:spcBef>
                <a:spcPts val="0"/>
              </a:spcBef>
              <a:spcAft>
                <a:spcPts val="0"/>
              </a:spcAft>
              <a:buNone/>
            </a:pPr>
            <a:r>
              <a:rPr b="1" lang="en" sz="1000">
                <a:solidFill>
                  <a:schemeClr val="dk1"/>
                </a:solidFill>
                <a:latin typeface="Barlow"/>
                <a:ea typeface="Barlow"/>
                <a:cs typeface="Barlow"/>
                <a:sym typeface="Barlow"/>
              </a:rPr>
              <a:t>[gab23] </a:t>
            </a:r>
            <a:r>
              <a:rPr lang="en" sz="1000">
                <a:solidFill>
                  <a:schemeClr val="dk1"/>
                </a:solidFill>
                <a:latin typeface="Barlow"/>
                <a:ea typeface="Barlow"/>
                <a:cs typeface="Barlow"/>
                <a:sym typeface="Barlow"/>
              </a:rPr>
              <a:t>gabikun. Pred.  </a:t>
            </a:r>
            <a:r>
              <a:rPr lang="en" sz="1000" u="sng">
                <a:solidFill>
                  <a:schemeClr val="hlink"/>
                </a:solidFill>
                <a:latin typeface="Barlow"/>
                <a:ea typeface="Barlow"/>
                <a:cs typeface="Barlow"/>
                <a:sym typeface="Barlow"/>
                <a:hlinkClick r:id="rId5"/>
              </a:rPr>
              <a:t>https://github.com/gabikun/PRED/tree/main,2023</a:t>
            </a:r>
            <a:endParaRPr sz="1000">
              <a:solidFill>
                <a:schemeClr val="dk1"/>
              </a:solidFill>
              <a:latin typeface="Barlow"/>
              <a:ea typeface="Barlow"/>
              <a:cs typeface="Barlow"/>
              <a:sym typeface="Barlow"/>
            </a:endParaRPr>
          </a:p>
          <a:p>
            <a:pPr indent="0" lvl="0" marL="0" rtl="0" algn="l">
              <a:spcBef>
                <a:spcPts val="0"/>
              </a:spcBef>
              <a:spcAft>
                <a:spcPts val="0"/>
              </a:spcAft>
              <a:buNone/>
            </a:pPr>
            <a:r>
              <a:t/>
            </a:r>
            <a:endParaRPr sz="1000">
              <a:solidFill>
                <a:schemeClr val="dk1"/>
              </a:solidFill>
              <a:latin typeface="Barlow"/>
              <a:ea typeface="Barlow"/>
              <a:cs typeface="Barlow"/>
              <a:sym typeface="Barlow"/>
            </a:endParaRPr>
          </a:p>
          <a:p>
            <a:pPr indent="0" lvl="0" marL="0" rtl="0" algn="l">
              <a:spcBef>
                <a:spcPts val="0"/>
              </a:spcBef>
              <a:spcAft>
                <a:spcPts val="0"/>
              </a:spcAft>
              <a:buNone/>
            </a:pPr>
            <a:r>
              <a:rPr b="1" lang="en" sz="1000">
                <a:solidFill>
                  <a:schemeClr val="dk1"/>
                </a:solidFill>
                <a:latin typeface="Barlow"/>
                <a:ea typeface="Barlow"/>
                <a:cs typeface="Barlow"/>
                <a:sym typeface="Barlow"/>
              </a:rPr>
              <a:t>[BKSS23]</a:t>
            </a:r>
            <a:r>
              <a:rPr lang="en" sz="1000">
                <a:solidFill>
                  <a:schemeClr val="dk1"/>
                </a:solidFill>
                <a:latin typeface="Barlow"/>
                <a:ea typeface="Barlow"/>
                <a:cs typeface="Barlow"/>
                <a:sym typeface="Barlow"/>
              </a:rPr>
              <a:t> Aryan Amit Barsainyan, Ritesh Kumar, Pinaki Saha, and Michael Schmuker. Openpom - open principal odor map, 2023. </a:t>
            </a:r>
            <a:r>
              <a:rPr lang="en" sz="1000" u="sng">
                <a:solidFill>
                  <a:schemeClr val="hlink"/>
                </a:solidFill>
                <a:latin typeface="Barlow"/>
                <a:ea typeface="Barlow"/>
                <a:cs typeface="Barlow"/>
                <a:sym typeface="Barlow"/>
                <a:hlinkClick r:id="rId6"/>
              </a:rPr>
              <a:t>https://github.com/BioMachineLearning/openpom</a:t>
            </a:r>
            <a:r>
              <a:rPr lang="en" sz="1000">
                <a:solidFill>
                  <a:schemeClr val="dk1"/>
                </a:solidFill>
                <a:latin typeface="Barlow"/>
                <a:ea typeface="Barlow"/>
                <a:cs typeface="Barlow"/>
                <a:sym typeface="Barlow"/>
              </a:rPr>
              <a:t>.</a:t>
            </a:r>
            <a:endParaRPr sz="1000">
              <a:solidFill>
                <a:schemeClr val="dk1"/>
              </a:solidFill>
              <a:latin typeface="Barlow"/>
              <a:ea typeface="Barlow"/>
              <a:cs typeface="Barlow"/>
              <a:sym typeface="Barlow"/>
            </a:endParaRPr>
          </a:p>
          <a:p>
            <a:pPr indent="0" lvl="0" marL="0" rtl="0" algn="l">
              <a:spcBef>
                <a:spcPts val="0"/>
              </a:spcBef>
              <a:spcAft>
                <a:spcPts val="0"/>
              </a:spcAft>
              <a:buNone/>
            </a:pPr>
            <a:r>
              <a:t/>
            </a:r>
            <a:endParaRPr sz="1000">
              <a:solidFill>
                <a:schemeClr val="dk1"/>
              </a:solidFill>
              <a:latin typeface="Barlow"/>
              <a:ea typeface="Barlow"/>
              <a:cs typeface="Barlow"/>
              <a:sym typeface="Barlow"/>
            </a:endParaRPr>
          </a:p>
          <a:p>
            <a:pPr indent="0" lvl="0" marL="0" rtl="0" algn="l">
              <a:spcBef>
                <a:spcPts val="0"/>
              </a:spcBef>
              <a:spcAft>
                <a:spcPts val="0"/>
              </a:spcAft>
              <a:buNone/>
            </a:pPr>
            <a:r>
              <a:rPr b="1" lang="en" sz="1000">
                <a:solidFill>
                  <a:schemeClr val="dk1"/>
                </a:solidFill>
                <a:latin typeface="Barlow"/>
                <a:ea typeface="Barlow"/>
                <a:cs typeface="Barlow"/>
                <a:sym typeface="Barlow"/>
              </a:rPr>
              <a:t>[Sis25] </a:t>
            </a:r>
            <a:r>
              <a:rPr lang="en" sz="1000">
                <a:solidFill>
                  <a:schemeClr val="dk1"/>
                </a:solidFill>
                <a:latin typeface="Barlow"/>
                <a:ea typeface="Barlow"/>
                <a:cs typeface="Barlow"/>
                <a:sym typeface="Barlow"/>
              </a:rPr>
              <a:t>Laura Sisson. odor_pair, 2025. </a:t>
            </a:r>
            <a:r>
              <a:rPr lang="en" sz="1000" u="sng">
                <a:solidFill>
                  <a:schemeClr val="hlink"/>
                </a:solidFill>
                <a:latin typeface="Barlow"/>
                <a:ea typeface="Barlow"/>
                <a:cs typeface="Barlow"/>
                <a:sym typeface="Barlow"/>
                <a:hlinkClick r:id="rId7"/>
              </a:rPr>
              <a:t>https://github.com/odor-pair/odor-pair</a:t>
            </a:r>
            <a:r>
              <a:rPr lang="en" sz="1000">
                <a:solidFill>
                  <a:schemeClr val="dk1"/>
                </a:solidFill>
                <a:latin typeface="Barlow"/>
                <a:ea typeface="Barlow"/>
                <a:cs typeface="Barlow"/>
                <a:sym typeface="Barlow"/>
              </a:rPr>
              <a:t>.</a:t>
            </a:r>
            <a:endParaRPr sz="1000">
              <a:solidFill>
                <a:schemeClr val="dk1"/>
              </a:solidFill>
              <a:latin typeface="Barlow"/>
              <a:ea typeface="Barlow"/>
              <a:cs typeface="Barlow"/>
              <a:sym typeface="Barlow"/>
            </a:endParaRPr>
          </a:p>
          <a:p>
            <a:pPr indent="0" lvl="0" marL="0" rtl="0" algn="l">
              <a:spcBef>
                <a:spcPts val="0"/>
              </a:spcBef>
              <a:spcAft>
                <a:spcPts val="0"/>
              </a:spcAft>
              <a:buNone/>
            </a:pPr>
            <a:r>
              <a:t/>
            </a:r>
            <a:endParaRPr sz="1000">
              <a:solidFill>
                <a:schemeClr val="dk1"/>
              </a:solidFill>
              <a:latin typeface="Barlow"/>
              <a:ea typeface="Barlow"/>
              <a:cs typeface="Barlow"/>
              <a:sym typeface="Barlow"/>
            </a:endParaRPr>
          </a:p>
          <a:p>
            <a:pPr indent="0" lvl="0" marL="0" rtl="0" algn="l">
              <a:spcBef>
                <a:spcPts val="0"/>
              </a:spcBef>
              <a:spcAft>
                <a:spcPts val="0"/>
              </a:spcAft>
              <a:buNone/>
            </a:pPr>
            <a:r>
              <a:rPr b="1" lang="en" sz="1000">
                <a:solidFill>
                  <a:schemeClr val="dk1"/>
                </a:solidFill>
                <a:latin typeface="Barlow"/>
                <a:ea typeface="Barlow"/>
                <a:cs typeface="Barlow"/>
                <a:sym typeface="Barlow"/>
              </a:rPr>
              <a:t>[CJ23] </a:t>
            </a:r>
            <a:r>
              <a:rPr lang="en" sz="1000">
                <a:solidFill>
                  <a:schemeClr val="dk1"/>
                </a:solidFill>
                <a:latin typeface="Barlow"/>
                <a:ea typeface="Barlow"/>
                <a:cs typeface="Barlow"/>
                <a:sym typeface="Barlow"/>
              </a:rPr>
              <a:t>Thomas Clouet and Gabriel Jolly. Fouille de données olfactives : Clustering de molécule odorantes par gnn (graph neural networks). Rapport de recherche et développement, École Polytechnique de l’Université de Nantes, Département d’Informatique, février 2023.</a:t>
            </a:r>
            <a:endParaRPr sz="1000">
              <a:solidFill>
                <a:schemeClr val="dk1"/>
              </a:solidFill>
              <a:latin typeface="Barlow"/>
              <a:ea typeface="Barlow"/>
              <a:cs typeface="Barlow"/>
              <a:sym typeface="Barlow"/>
            </a:endParaRPr>
          </a:p>
          <a:p>
            <a:pPr indent="0" lvl="0" marL="0" rtl="0" algn="l">
              <a:spcBef>
                <a:spcPts val="0"/>
              </a:spcBef>
              <a:spcAft>
                <a:spcPts val="0"/>
              </a:spcAft>
              <a:buNone/>
            </a:pPr>
            <a:r>
              <a:t/>
            </a:r>
            <a:endParaRPr sz="1000">
              <a:solidFill>
                <a:schemeClr val="dk1"/>
              </a:solidFill>
              <a:latin typeface="Barlow"/>
              <a:ea typeface="Barlow"/>
              <a:cs typeface="Barlow"/>
              <a:sym typeface="Barlow"/>
            </a:endParaRPr>
          </a:p>
          <a:p>
            <a:pPr indent="0" lvl="0" marL="0" rtl="0" algn="l">
              <a:spcBef>
                <a:spcPts val="0"/>
              </a:spcBef>
              <a:spcAft>
                <a:spcPts val="0"/>
              </a:spcAft>
              <a:buNone/>
            </a:pPr>
            <a:r>
              <a:t/>
            </a:r>
            <a:endParaRPr sz="1000">
              <a:solidFill>
                <a:schemeClr val="dk1"/>
              </a:solidFill>
              <a:latin typeface="Barlow"/>
              <a:ea typeface="Barlow"/>
              <a:cs typeface="Barlow"/>
              <a:sym typeface="Barlow"/>
            </a:endParaRPr>
          </a:p>
          <a:p>
            <a:pPr indent="0" lvl="0" marL="0" rtl="0" algn="l">
              <a:spcBef>
                <a:spcPts val="0"/>
              </a:spcBef>
              <a:spcAft>
                <a:spcPts val="0"/>
              </a:spcAft>
              <a:buNone/>
            </a:pPr>
            <a:r>
              <a:t/>
            </a:r>
            <a:endParaRPr sz="1000">
              <a:solidFill>
                <a:schemeClr val="dk1"/>
              </a:solidFill>
              <a:latin typeface="Barlow"/>
              <a:ea typeface="Barlow"/>
              <a:cs typeface="Barlow"/>
              <a:sym typeface="Barlow"/>
            </a:endParaRPr>
          </a:p>
        </p:txBody>
      </p:sp>
      <p:sp>
        <p:nvSpPr>
          <p:cNvPr id="583" name="Google Shape;583;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pic>
        <p:nvPicPr>
          <p:cNvPr id="588" name="Google Shape;588;p70"/>
          <p:cNvPicPr preferRelativeResize="0"/>
          <p:nvPr/>
        </p:nvPicPr>
        <p:blipFill>
          <a:blip r:embed="rId3">
            <a:alphaModFix/>
          </a:blip>
          <a:stretch>
            <a:fillRect/>
          </a:stretch>
        </p:blipFill>
        <p:spPr>
          <a:xfrm>
            <a:off x="7393450" y="-73327"/>
            <a:ext cx="1887100" cy="1485050"/>
          </a:xfrm>
          <a:prstGeom prst="rect">
            <a:avLst/>
          </a:prstGeom>
          <a:noFill/>
          <a:ln>
            <a:noFill/>
          </a:ln>
        </p:spPr>
      </p:pic>
      <p:pic>
        <p:nvPicPr>
          <p:cNvPr id="589" name="Google Shape;589;p70"/>
          <p:cNvPicPr preferRelativeResize="0"/>
          <p:nvPr/>
        </p:nvPicPr>
        <p:blipFill>
          <a:blip r:embed="rId4">
            <a:alphaModFix/>
          </a:blip>
          <a:stretch>
            <a:fillRect/>
          </a:stretch>
        </p:blipFill>
        <p:spPr>
          <a:xfrm>
            <a:off x="-311575" y="7950"/>
            <a:ext cx="1497500" cy="1629300"/>
          </a:xfrm>
          <a:prstGeom prst="rect">
            <a:avLst/>
          </a:prstGeom>
          <a:noFill/>
          <a:ln>
            <a:noFill/>
          </a:ln>
        </p:spPr>
      </p:pic>
      <p:sp>
        <p:nvSpPr>
          <p:cNvPr id="590" name="Google Shape;590;p70"/>
          <p:cNvSpPr txBox="1"/>
          <p:nvPr/>
        </p:nvSpPr>
        <p:spPr>
          <a:xfrm>
            <a:off x="1030100" y="1387425"/>
            <a:ext cx="6850200" cy="31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a:ea typeface="Barlow"/>
                <a:cs typeface="Barlow"/>
                <a:sym typeface="Barlow"/>
              </a:rPr>
              <a:t>[RSGH]</a:t>
            </a:r>
            <a:r>
              <a:rPr lang="en" u="sng">
                <a:solidFill>
                  <a:schemeClr val="hlink"/>
                </a:solidFill>
                <a:latin typeface="Barlow"/>
                <a:ea typeface="Barlow"/>
                <a:cs typeface="Barlow"/>
                <a:sym typeface="Barlow"/>
                <a:hlinkClick r:id="rId5"/>
              </a:rPr>
              <a:t>h</a:t>
            </a:r>
            <a:r>
              <a:rPr lang="en" u="sng">
                <a:solidFill>
                  <a:schemeClr val="hlink"/>
                </a:solidFill>
                <a:latin typeface="Barlow"/>
                <a:ea typeface="Barlow"/>
                <a:cs typeface="Barlow"/>
                <a:sym typeface="Barlow"/>
                <a:hlinkClick r:id="rId6"/>
              </a:rPr>
              <a:t>ttps://www.researchgate.net/figure/A-typical-and-basic-architecture-and-processing-procedures-of-GNN-First-GNN-selects_fig2_352526255</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lnSpc>
                <a:spcPct val="115000"/>
              </a:lnSpc>
              <a:spcBef>
                <a:spcPts val="2400"/>
              </a:spcBef>
              <a:spcAft>
                <a:spcPts val="0"/>
              </a:spcAft>
              <a:buNone/>
            </a:pPr>
            <a:r>
              <a:rPr b="1" lang="en">
                <a:solidFill>
                  <a:schemeClr val="dk1"/>
                </a:solidFill>
                <a:latin typeface="Barlow"/>
                <a:ea typeface="Barlow"/>
                <a:cs typeface="Barlow"/>
                <a:sym typeface="Barlow"/>
              </a:rPr>
              <a:t>[GNTRO]</a:t>
            </a:r>
            <a:r>
              <a:rPr lang="en">
                <a:latin typeface="Barlow"/>
                <a:ea typeface="Barlow"/>
                <a:cs typeface="Barlow"/>
                <a:sym typeface="Barlow"/>
              </a:rPr>
              <a:t> A Gentle Introduction to Graph Neural Networks </a:t>
            </a:r>
            <a:r>
              <a:rPr lang="en" u="sng">
                <a:solidFill>
                  <a:schemeClr val="hlink"/>
                </a:solidFill>
                <a:latin typeface="Barlow"/>
                <a:ea typeface="Barlow"/>
                <a:cs typeface="Barlow"/>
                <a:sym typeface="Barlow"/>
                <a:hlinkClick r:id="rId7"/>
              </a:rPr>
              <a:t>https://distill.pub/2021/gnn-intro/</a:t>
            </a:r>
            <a:endParaRPr>
              <a:latin typeface="Barlow"/>
              <a:ea typeface="Barlow"/>
              <a:cs typeface="Barlow"/>
              <a:sym typeface="Barlow"/>
            </a:endParaRPr>
          </a:p>
          <a:p>
            <a:pPr indent="0" lvl="0" marL="0" rtl="0" algn="l">
              <a:spcBef>
                <a:spcPts val="60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591" name="Google Shape;591;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71"/>
          <p:cNvSpPr txBox="1"/>
          <p:nvPr>
            <p:ph type="title"/>
          </p:nvPr>
        </p:nvSpPr>
        <p:spPr>
          <a:xfrm>
            <a:off x="713100" y="2390132"/>
            <a:ext cx="5067600" cy="12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Annexe</a:t>
            </a:r>
            <a:endParaRPr/>
          </a:p>
        </p:txBody>
      </p:sp>
      <p:sp>
        <p:nvSpPr>
          <p:cNvPr id="597" name="Google Shape;597;p71"/>
          <p:cNvSpPr/>
          <p:nvPr/>
        </p:nvSpPr>
        <p:spPr>
          <a:xfrm>
            <a:off x="806087" y="1296888"/>
            <a:ext cx="1062600" cy="1062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1"/>
          <p:cNvSpPr txBox="1"/>
          <p:nvPr>
            <p:ph idx="2" type="title"/>
          </p:nvPr>
        </p:nvSpPr>
        <p:spPr>
          <a:xfrm>
            <a:off x="866325" y="1407300"/>
            <a:ext cx="8664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599" name="Google Shape;599;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2"/>
          <p:cNvSpPr txBox="1"/>
          <p:nvPr>
            <p:ph type="title"/>
          </p:nvPr>
        </p:nvSpPr>
        <p:spPr>
          <a:xfrm>
            <a:off x="713100" y="539400"/>
            <a:ext cx="6895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GIN(Graph Isomorphism Network)</a:t>
            </a:r>
            <a:endParaRPr/>
          </a:p>
          <a:p>
            <a:pPr indent="0" lvl="0" marL="0" rtl="0" algn="l">
              <a:spcBef>
                <a:spcPts val="0"/>
              </a:spcBef>
              <a:spcAft>
                <a:spcPts val="0"/>
              </a:spcAft>
              <a:buNone/>
            </a:pPr>
            <a:r>
              <a:rPr lang="en"/>
              <a:t>En annexe</a:t>
            </a:r>
            <a:endParaRPr/>
          </a:p>
        </p:txBody>
      </p:sp>
      <p:sp>
        <p:nvSpPr>
          <p:cNvPr id="605" name="Google Shape;605;p72"/>
          <p:cNvSpPr txBox="1"/>
          <p:nvPr>
            <p:ph idx="1" type="body"/>
          </p:nvPr>
        </p:nvSpPr>
        <p:spPr>
          <a:xfrm>
            <a:off x="713100" y="1696500"/>
            <a:ext cx="6007800" cy="27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la fonction de mise à jour est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en">
                <a:solidFill>
                  <a:schemeClr val="dk2"/>
                </a:solidFill>
              </a:rPr>
              <a:t>Où epsilon est un paramètre appris dans le MLP </a:t>
            </a:r>
            <a:endParaRPr>
              <a:solidFill>
                <a:schemeClr val="dk2"/>
              </a:solidFill>
            </a:endParaRPr>
          </a:p>
        </p:txBody>
      </p:sp>
      <p:sp>
        <p:nvSpPr>
          <p:cNvPr id="606" name="Google Shape;606;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07" name="Google Shape;607;p72"/>
          <p:cNvPicPr preferRelativeResize="0"/>
          <p:nvPr/>
        </p:nvPicPr>
        <p:blipFill rotWithShape="1">
          <a:blip r:embed="rId3">
            <a:alphaModFix/>
          </a:blip>
          <a:srcRect b="-5599" l="1110" r="-1109" t="5600"/>
          <a:stretch/>
        </p:blipFill>
        <p:spPr>
          <a:xfrm>
            <a:off x="1126250" y="2137060"/>
            <a:ext cx="3665425" cy="869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3"/>
          <p:cNvSpPr txBox="1"/>
          <p:nvPr>
            <p:ph idx="2" type="title"/>
          </p:nvPr>
        </p:nvSpPr>
        <p:spPr>
          <a:xfrm>
            <a:off x="1910000" y="2613756"/>
            <a:ext cx="1657500" cy="34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13" name="Google Shape;613;p73"/>
          <p:cNvSpPr txBox="1"/>
          <p:nvPr>
            <p:ph idx="3" type="title"/>
          </p:nvPr>
        </p:nvSpPr>
        <p:spPr>
          <a:xfrm>
            <a:off x="5566448" y="2613751"/>
            <a:ext cx="1657500" cy="34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14" name="Google Shape;614;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615" name="Google Shape;615;p73"/>
          <p:cNvGraphicFramePr/>
          <p:nvPr/>
        </p:nvGraphicFramePr>
        <p:xfrm>
          <a:off x="703025" y="444850"/>
          <a:ext cx="3000000" cy="3000000"/>
        </p:xfrm>
        <a:graphic>
          <a:graphicData uri="http://schemas.openxmlformats.org/drawingml/2006/table">
            <a:tbl>
              <a:tblPr>
                <a:noFill/>
                <a:tableStyleId>{A7F69C6B-7C4B-4D4A-8F4E-0231BB607D51}</a:tableStyleId>
              </a:tblPr>
              <a:tblGrid>
                <a:gridCol w="2413000"/>
                <a:gridCol w="2413000"/>
                <a:gridCol w="2413000"/>
              </a:tblGrid>
              <a:tr h="381000">
                <a:tc>
                  <a:txBody>
                    <a:bodyPr/>
                    <a:lstStyle/>
                    <a:p>
                      <a:pPr indent="0" lvl="0" marL="0" rtl="0" algn="l">
                        <a:spcBef>
                          <a:spcPts val="0"/>
                        </a:spcBef>
                        <a:spcAft>
                          <a:spcPts val="0"/>
                        </a:spcAft>
                        <a:buNone/>
                      </a:pPr>
                      <a:r>
                        <a:rPr lang="en"/>
                        <a:t>Paramètre (MPNN)</a:t>
                      </a:r>
                      <a:endParaRPr/>
                    </a:p>
                  </a:txBody>
                  <a:tcPr marT="91425" marB="91425" marR="91425" marL="91425">
                    <a:solidFill>
                      <a:srgbClr val="6D9EEB"/>
                    </a:solidFill>
                  </a:tcPr>
                </a:tc>
                <a:tc>
                  <a:txBody>
                    <a:bodyPr/>
                    <a:lstStyle/>
                    <a:p>
                      <a:pPr indent="0" lvl="0" marL="0" rtl="0" algn="l">
                        <a:spcBef>
                          <a:spcPts val="0"/>
                        </a:spcBef>
                        <a:spcAft>
                          <a:spcPts val="0"/>
                        </a:spcAft>
                        <a:buNone/>
                      </a:pPr>
                      <a:r>
                        <a:rPr lang="en"/>
                        <a:t>Article olfactory(MPNN)</a:t>
                      </a:r>
                      <a:endParaRPr/>
                    </a:p>
                  </a:txBody>
                  <a:tcPr marT="91425" marB="91425" marR="91425" marL="91425">
                    <a:solidFill>
                      <a:srgbClr val="6D9EEB"/>
                    </a:solidFill>
                  </a:tcPr>
                </a:tc>
                <a:tc>
                  <a:txBody>
                    <a:bodyPr/>
                    <a:lstStyle/>
                    <a:p>
                      <a:pPr indent="0" lvl="0" marL="0" rtl="0" algn="l">
                        <a:spcBef>
                          <a:spcPts val="0"/>
                        </a:spcBef>
                        <a:spcAft>
                          <a:spcPts val="0"/>
                        </a:spcAft>
                        <a:buNone/>
                      </a:pPr>
                      <a:r>
                        <a:rPr lang="en"/>
                        <a:t>OPENPOM(MPNN)</a:t>
                      </a:r>
                      <a:endParaRPr/>
                    </a:p>
                  </a:txBody>
                  <a:tcPr marT="91425" marB="91425" marR="91425" marL="91425">
                    <a:solidFill>
                      <a:srgbClr val="6D9EEB"/>
                    </a:solidFill>
                  </a:tcPr>
                </a:tc>
              </a:tr>
              <a:tr h="381000">
                <a:tc>
                  <a:txBody>
                    <a:bodyPr/>
                    <a:lstStyle/>
                    <a:p>
                      <a:pPr indent="0" lvl="0" marL="0" rtl="0" algn="l">
                        <a:spcBef>
                          <a:spcPts val="0"/>
                        </a:spcBef>
                        <a:spcAft>
                          <a:spcPts val="0"/>
                        </a:spcAft>
                        <a:buNone/>
                      </a:pPr>
                      <a:r>
                        <a:rPr lang="en"/>
                        <a:t>Entrée</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vector(129, 6)</a:t>
                      </a:r>
                      <a:endParaRPr/>
                    </a:p>
                  </a:txBody>
                  <a:tcPr marT="91425" marB="91425" marR="91425" marL="91425"/>
                </a:tc>
              </a:tr>
              <a:tr h="381000">
                <a:tc>
                  <a:txBody>
                    <a:bodyPr/>
                    <a:lstStyle/>
                    <a:p>
                      <a:pPr indent="0" lvl="0" marL="0" rtl="0" algn="l">
                        <a:spcBef>
                          <a:spcPts val="0"/>
                        </a:spcBef>
                        <a:spcAft>
                          <a:spcPts val="0"/>
                        </a:spcAft>
                        <a:buNone/>
                      </a:pPr>
                      <a:r>
                        <a:rPr lang="en"/>
                        <a:t>Nombre et taille de couche de message passing</a:t>
                      </a:r>
                      <a:endParaRPr/>
                    </a:p>
                  </a:txBody>
                  <a:tcPr marT="91425" marB="91425" marR="91425" marL="91425"/>
                </a:tc>
                <a:tc>
                  <a:txBody>
                    <a:bodyPr/>
                    <a:lstStyle/>
                    <a:p>
                      <a:pPr indent="0" lvl="0" marL="0" rtl="0" algn="l">
                        <a:spcBef>
                          <a:spcPts val="0"/>
                        </a:spcBef>
                        <a:spcAft>
                          <a:spcPts val="0"/>
                        </a:spcAft>
                        <a:buNone/>
                      </a:pPr>
                      <a:r>
                        <a:rPr lang="en"/>
                        <a:t>5 couche de dimension 43</a:t>
                      </a:r>
                      <a:endParaRPr/>
                    </a:p>
                  </a:txBody>
                  <a:tcPr marT="91425" marB="91425" marR="91425" marL="91425"/>
                </a:tc>
                <a:tc>
                  <a:txBody>
                    <a:bodyPr/>
                    <a:lstStyle/>
                    <a:p>
                      <a:pPr indent="0" lvl="0" marL="0" rtl="0" algn="l">
                        <a:spcBef>
                          <a:spcPts val="0"/>
                        </a:spcBef>
                        <a:spcAft>
                          <a:spcPts val="0"/>
                        </a:spcAft>
                        <a:buNone/>
                      </a:pPr>
                      <a:r>
                        <a:rPr lang="en"/>
                        <a:t>6 couche + connexion résiduelle</a:t>
                      </a:r>
                      <a:endParaRPr/>
                    </a:p>
                  </a:txBody>
                  <a:tcPr marT="91425" marB="91425" marR="91425" marL="91425"/>
                </a:tc>
              </a:tr>
              <a:tr h="381000">
                <a:tc>
                  <a:txBody>
                    <a:bodyPr/>
                    <a:lstStyle/>
                    <a:p>
                      <a:pPr indent="0" lvl="0" marL="0" rtl="0" algn="l">
                        <a:spcBef>
                          <a:spcPts val="0"/>
                        </a:spcBef>
                        <a:spcAft>
                          <a:spcPts val="0"/>
                        </a:spcAft>
                        <a:buNone/>
                      </a:pPr>
                      <a:r>
                        <a:rPr lang="en"/>
                        <a:t>Phase de mise à jour</a:t>
                      </a:r>
                      <a:endParaRPr/>
                    </a:p>
                  </a:txBody>
                  <a:tcPr marT="91425" marB="91425" marR="91425" marL="91425"/>
                </a:tc>
                <a:tc>
                  <a:txBody>
                    <a:bodyPr/>
                    <a:lstStyle/>
                    <a:p>
                      <a:pPr indent="0" lvl="0" marL="0" rtl="0" algn="l">
                        <a:spcBef>
                          <a:spcPts val="0"/>
                        </a:spcBef>
                        <a:spcAft>
                          <a:spcPts val="0"/>
                        </a:spcAft>
                        <a:buNone/>
                      </a:pPr>
                      <a:r>
                        <a:rPr lang="en"/>
                        <a:t>GRU-update at each</a:t>
                      </a:r>
                      <a:endParaRPr/>
                    </a:p>
                    <a:p>
                      <a:pPr indent="0" lvl="0" marL="0" rtl="0" algn="l">
                        <a:spcBef>
                          <a:spcPts val="0"/>
                        </a:spcBef>
                        <a:spcAft>
                          <a:spcPts val="0"/>
                        </a:spcAft>
                        <a:buNone/>
                      </a:pPr>
                      <a:r>
                        <a:rPr lang="en"/>
                        <a:t>layer</a:t>
                      </a:r>
                      <a:endParaRPr/>
                    </a:p>
                  </a:txBody>
                  <a:tcPr marT="91425" marB="91425" marR="91425" marL="91425"/>
                </a:tc>
                <a:tc>
                  <a:txBody>
                    <a:bodyPr/>
                    <a:lstStyle/>
                    <a:p>
                      <a:pPr indent="0" lvl="0" marL="0" rtl="0" algn="l">
                        <a:spcBef>
                          <a:spcPts val="0"/>
                        </a:spcBef>
                        <a:spcAft>
                          <a:spcPts val="0"/>
                        </a:spcAft>
                        <a:buNone/>
                      </a:pPr>
                      <a:r>
                        <a:rPr lang="en"/>
                        <a:t>RELU</a:t>
                      </a:r>
                      <a:endParaRPr/>
                    </a:p>
                  </a:txBody>
                  <a:tcPr marT="91425" marB="91425" marR="91425" marL="91425"/>
                </a:tc>
              </a:tr>
              <a:tr h="381000">
                <a:tc>
                  <a:txBody>
                    <a:bodyPr/>
                    <a:lstStyle/>
                    <a:p>
                      <a:pPr indent="0" lvl="0" marL="0" rtl="0" algn="l">
                        <a:spcBef>
                          <a:spcPts val="0"/>
                        </a:spcBef>
                        <a:spcAft>
                          <a:spcPts val="0"/>
                        </a:spcAft>
                        <a:buNone/>
                      </a:pPr>
                      <a:r>
                        <a:rPr lang="en"/>
                        <a:t>READOUT</a:t>
                      </a:r>
                      <a:endParaRPr/>
                    </a:p>
                  </a:txBody>
                  <a:tcPr marT="91425" marB="91425" marR="91425" marL="91425"/>
                </a:tc>
                <a:tc>
                  <a:txBody>
                    <a:bodyPr/>
                    <a:lstStyle/>
                    <a:p>
                      <a:pPr indent="0" lvl="0" marL="0" rtl="0" algn="l">
                        <a:spcBef>
                          <a:spcPts val="0"/>
                        </a:spcBef>
                        <a:spcAft>
                          <a:spcPts val="0"/>
                        </a:spcAft>
                        <a:buNone/>
                      </a:pPr>
                      <a:r>
                        <a:rPr lang="en"/>
                        <a:t>Global sum pooling, soft max avec un MLP de dimension 197</a:t>
                      </a:r>
                      <a:endParaRPr/>
                    </a:p>
                  </a:txBody>
                  <a:tcPr marT="91425" marB="91425" marR="91425" marL="91425"/>
                </a:tc>
                <a:tc>
                  <a:txBody>
                    <a:bodyPr/>
                    <a:lstStyle/>
                    <a:p>
                      <a:pPr indent="0" lvl="0" marL="0" rtl="0" algn="l">
                        <a:spcBef>
                          <a:spcPts val="0"/>
                        </a:spcBef>
                        <a:spcAft>
                          <a:spcPts val="0"/>
                        </a:spcAft>
                        <a:buNone/>
                      </a:pPr>
                      <a:r>
                        <a:rPr lang="en"/>
                        <a:t>Set2Set de 3 couches de 6 étapes prend en entrée: 64+64</a:t>
                      </a:r>
                      <a:endParaRPr/>
                    </a:p>
                  </a:txBody>
                  <a:tcPr marT="91425" marB="91425" marR="91425" marL="91425"/>
                </a:tc>
              </a:tr>
              <a:tr h="381000">
                <a:tc>
                  <a:txBody>
                    <a:bodyPr/>
                    <a:lstStyle/>
                    <a:p>
                      <a:pPr indent="0" lvl="0" marL="0" rtl="0" algn="l">
                        <a:spcBef>
                          <a:spcPts val="0"/>
                        </a:spcBef>
                        <a:spcAft>
                          <a:spcPts val="0"/>
                        </a:spcAft>
                        <a:buNone/>
                      </a:pPr>
                      <a:r>
                        <a:rPr lang="en"/>
                        <a:t>Décodeur</a:t>
                      </a:r>
                      <a:endParaRPr/>
                    </a:p>
                  </a:txBody>
                  <a:tcPr marT="91425" marB="91425" marR="91425" marL="91425"/>
                </a:tc>
                <a:tc>
                  <a:txBody>
                    <a:bodyPr/>
                    <a:lstStyle/>
                    <a:p>
                      <a:pPr indent="0" lvl="0" marL="0" rtl="0" algn="l">
                        <a:spcBef>
                          <a:spcPts val="0"/>
                        </a:spcBef>
                        <a:spcAft>
                          <a:spcPts val="0"/>
                        </a:spcAft>
                        <a:buNone/>
                      </a:pPr>
                      <a:r>
                        <a:rPr lang="en"/>
                        <a:t>Multi-headed sigmoid, 138 tasks Weighted-cross entropy loss, optimized with Adam, used learning rate decay with warm restarts, 300 epochs</a:t>
                      </a:r>
                      <a:endParaRPr/>
                    </a:p>
                  </a:txBody>
                  <a:tcPr marT="91425" marB="91425" marR="91425" marL="91425"/>
                </a:tc>
                <a:tc>
                  <a:txBody>
                    <a:bodyPr/>
                    <a:lstStyle/>
                    <a:p>
                      <a:pPr indent="0" lvl="0" marL="0" rtl="0" algn="l">
                        <a:spcBef>
                          <a:spcPts val="0"/>
                        </a:spcBef>
                        <a:spcAft>
                          <a:spcPts val="0"/>
                        </a:spcAft>
                        <a:buNone/>
                      </a:pPr>
                      <a:r>
                        <a:rPr lang="en"/>
                        <a:t>FFN d’une couche de dimension 300</a:t>
                      </a:r>
                      <a:endParaRPr/>
                    </a:p>
                  </a:txBody>
                  <a:tcPr marT="91425" marB="91425" marR="91425" marL="91425"/>
                </a:tc>
              </a:tr>
            </a:tbl>
          </a:graphicData>
        </a:graphic>
      </p:graphicFrame>
      <p:sp>
        <p:nvSpPr>
          <p:cNvPr id="616" name="Google Shape;616;p73"/>
          <p:cNvSpPr txBox="1"/>
          <p:nvPr/>
        </p:nvSpPr>
        <p:spPr>
          <a:xfrm>
            <a:off x="949200" y="48675"/>
            <a:ext cx="5500500" cy="3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Barlow"/>
                <a:ea typeface="Barlow"/>
                <a:cs typeface="Barlow"/>
                <a:sym typeface="Barlow"/>
              </a:rPr>
              <a:t>En annexe</a:t>
            </a:r>
            <a:endParaRPr b="1">
              <a:solidFill>
                <a:schemeClr val="dk1"/>
              </a:solidFill>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Sujet</a:t>
            </a:r>
            <a:endParaRPr/>
          </a:p>
        </p:txBody>
      </p:sp>
      <p:sp>
        <p:nvSpPr>
          <p:cNvPr id="237" name="Google Shape;237;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38" name="Google Shape;238;p38"/>
          <p:cNvSpPr txBox="1"/>
          <p:nvPr>
            <p:ph idx="1" type="body"/>
          </p:nvPr>
        </p:nvSpPr>
        <p:spPr>
          <a:xfrm>
            <a:off x="543100" y="2380525"/>
            <a:ext cx="3405300" cy="10479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Char char="-"/>
            </a:pPr>
            <a:r>
              <a:rPr lang="en" sz="2300"/>
              <a:t>Perception olfactive</a:t>
            </a:r>
            <a:endParaRPr sz="2300"/>
          </a:p>
        </p:txBody>
      </p:sp>
      <p:sp>
        <p:nvSpPr>
          <p:cNvPr id="239" name="Google Shape;239;p38"/>
          <p:cNvSpPr txBox="1"/>
          <p:nvPr/>
        </p:nvSpPr>
        <p:spPr>
          <a:xfrm>
            <a:off x="4193350" y="2339700"/>
            <a:ext cx="4816800" cy="1074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Barlow"/>
              <a:buChar char="-"/>
            </a:pPr>
            <a:r>
              <a:rPr lang="en" sz="2300">
                <a:solidFill>
                  <a:schemeClr val="dk2"/>
                </a:solidFill>
                <a:latin typeface="Barlow"/>
                <a:ea typeface="Barlow"/>
                <a:cs typeface="Barlow"/>
                <a:sym typeface="Barlow"/>
              </a:rPr>
              <a:t>Relation entre la structure moléculaire et l’odeur </a:t>
            </a:r>
            <a:endParaRPr>
              <a:solidFill>
                <a:schemeClr val="dk1"/>
              </a:solidFill>
              <a:latin typeface="Barlow"/>
              <a:ea typeface="Barlow"/>
              <a:cs typeface="Barlow"/>
              <a:sym typeface="Barlow"/>
            </a:endParaRPr>
          </a:p>
        </p:txBody>
      </p:sp>
      <p:pic>
        <p:nvPicPr>
          <p:cNvPr id="240" name="Google Shape;240;p38"/>
          <p:cNvPicPr preferRelativeResize="0"/>
          <p:nvPr/>
        </p:nvPicPr>
        <p:blipFill rotWithShape="1">
          <a:blip r:embed="rId3">
            <a:alphaModFix/>
          </a:blip>
          <a:srcRect b="18099" l="36652" r="0" t="0"/>
          <a:stretch/>
        </p:blipFill>
        <p:spPr>
          <a:xfrm>
            <a:off x="912762" y="278875"/>
            <a:ext cx="1925625" cy="16604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74"/>
          <p:cNvSpPr txBox="1"/>
          <p:nvPr>
            <p:ph idx="2" type="title"/>
          </p:nvPr>
        </p:nvSpPr>
        <p:spPr>
          <a:xfrm>
            <a:off x="1902650" y="2782531"/>
            <a:ext cx="1657500" cy="34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22" name="Google Shape;622;p74"/>
          <p:cNvSpPr txBox="1"/>
          <p:nvPr>
            <p:ph idx="3" type="title"/>
          </p:nvPr>
        </p:nvSpPr>
        <p:spPr>
          <a:xfrm>
            <a:off x="5566448" y="2613751"/>
            <a:ext cx="1657500" cy="34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23" name="Google Shape;623;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624" name="Google Shape;624;p74"/>
          <p:cNvGraphicFramePr/>
          <p:nvPr/>
        </p:nvGraphicFramePr>
        <p:xfrm>
          <a:off x="771875" y="252850"/>
          <a:ext cx="3000000" cy="3000000"/>
        </p:xfrm>
        <a:graphic>
          <a:graphicData uri="http://schemas.openxmlformats.org/drawingml/2006/table">
            <a:tbl>
              <a:tblPr>
                <a:noFill/>
                <a:tableStyleId>{A7F69C6B-7C4B-4D4A-8F4E-0231BB607D51}</a:tableStyleId>
              </a:tblPr>
              <a:tblGrid>
                <a:gridCol w="2413000"/>
                <a:gridCol w="2413000"/>
                <a:gridCol w="2413000"/>
              </a:tblGrid>
              <a:tr h="381000">
                <a:tc>
                  <a:txBody>
                    <a:bodyPr/>
                    <a:lstStyle/>
                    <a:p>
                      <a:pPr indent="0" lvl="0" marL="0" rtl="0" algn="l">
                        <a:spcBef>
                          <a:spcPts val="0"/>
                        </a:spcBef>
                        <a:spcAft>
                          <a:spcPts val="0"/>
                        </a:spcAft>
                        <a:buNone/>
                      </a:pPr>
                      <a:r>
                        <a:rPr lang="en"/>
                        <a:t>Paramètre (GCN)</a:t>
                      </a:r>
                      <a:endParaRPr/>
                    </a:p>
                  </a:txBody>
                  <a:tcPr marT="91425" marB="91425" marR="91425" marL="91425">
                    <a:solidFill>
                      <a:srgbClr val="6D9EEB"/>
                    </a:solidFill>
                  </a:tcPr>
                </a:tc>
                <a:tc>
                  <a:txBody>
                    <a:bodyPr/>
                    <a:lstStyle/>
                    <a:p>
                      <a:pPr indent="0" lvl="0" marL="0" rtl="0" algn="l">
                        <a:spcBef>
                          <a:spcPts val="0"/>
                        </a:spcBef>
                        <a:spcAft>
                          <a:spcPts val="0"/>
                        </a:spcAft>
                        <a:buNone/>
                      </a:pPr>
                      <a:r>
                        <a:rPr lang="en"/>
                        <a:t>Article olfactory(GCN)</a:t>
                      </a:r>
                      <a:endParaRPr/>
                    </a:p>
                  </a:txBody>
                  <a:tcPr marT="91425" marB="91425" marR="91425" marL="91425">
                    <a:solidFill>
                      <a:srgbClr val="6D9EEB"/>
                    </a:solidFill>
                  </a:tcPr>
                </a:tc>
                <a:tc>
                  <a:txBody>
                    <a:bodyPr/>
                    <a:lstStyle/>
                    <a:p>
                      <a:pPr indent="0" lvl="0" marL="0" rtl="0" algn="l">
                        <a:spcBef>
                          <a:spcPts val="0"/>
                        </a:spcBef>
                        <a:spcAft>
                          <a:spcPts val="0"/>
                        </a:spcAft>
                        <a:buNone/>
                      </a:pPr>
                      <a:r>
                        <a:rPr lang="en"/>
                        <a:t>Implémentation étudiant(GCN)</a:t>
                      </a:r>
                      <a:endParaRPr/>
                    </a:p>
                  </a:txBody>
                  <a:tcPr marT="91425" marB="91425" marR="91425" marL="91425">
                    <a:solidFill>
                      <a:srgbClr val="6D9EEB"/>
                    </a:solidFill>
                  </a:tcPr>
                </a:tc>
              </a:tr>
              <a:tr h="381000">
                <a:tc>
                  <a:txBody>
                    <a:bodyPr/>
                    <a:lstStyle/>
                    <a:p>
                      <a:pPr indent="0" lvl="0" marL="0" rtl="0" algn="l">
                        <a:spcBef>
                          <a:spcPts val="0"/>
                        </a:spcBef>
                        <a:spcAft>
                          <a:spcPts val="0"/>
                        </a:spcAft>
                        <a:buNone/>
                      </a:pPr>
                      <a:r>
                        <a:rPr lang="en"/>
                        <a:t>Entrée</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Vecteur de dimension 15</a:t>
                      </a:r>
                      <a:endParaRPr/>
                    </a:p>
                  </a:txBody>
                  <a:tcPr marT="91425" marB="91425" marR="91425" marL="91425"/>
                </a:tc>
              </a:tr>
              <a:tr h="381000">
                <a:tc>
                  <a:txBody>
                    <a:bodyPr/>
                    <a:lstStyle/>
                    <a:p>
                      <a:pPr indent="0" lvl="0" marL="0" rtl="0" algn="l">
                        <a:spcBef>
                          <a:spcPts val="0"/>
                        </a:spcBef>
                        <a:spcAft>
                          <a:spcPts val="0"/>
                        </a:spcAft>
                        <a:buNone/>
                      </a:pPr>
                      <a:r>
                        <a:rPr lang="en"/>
                        <a:t>Nombre et taille de couche de message passing</a:t>
                      </a:r>
                      <a:endParaRPr/>
                    </a:p>
                  </a:txBody>
                  <a:tcPr marT="91425" marB="91425" marR="91425" marL="91425"/>
                </a:tc>
                <a:tc>
                  <a:txBody>
                    <a:bodyPr/>
                    <a:lstStyle/>
                    <a:p>
                      <a:pPr indent="0" lvl="0" marL="0" rtl="0" algn="l">
                        <a:spcBef>
                          <a:spcPts val="0"/>
                        </a:spcBef>
                        <a:spcAft>
                          <a:spcPts val="0"/>
                        </a:spcAft>
                        <a:buNone/>
                      </a:pPr>
                      <a:r>
                        <a:rPr lang="en"/>
                        <a:t>4 couches de dimension [15,20,27,36]</a:t>
                      </a:r>
                      <a:endParaRPr/>
                    </a:p>
                  </a:txBody>
                  <a:tcPr marT="91425" marB="91425" marR="91425" marL="91425"/>
                </a:tc>
                <a:tc>
                  <a:txBody>
                    <a:bodyPr/>
                    <a:lstStyle/>
                    <a:p>
                      <a:pPr indent="0" lvl="0" marL="0" rtl="0" algn="l">
                        <a:spcBef>
                          <a:spcPts val="0"/>
                        </a:spcBef>
                        <a:spcAft>
                          <a:spcPts val="0"/>
                        </a:spcAft>
                        <a:buNone/>
                      </a:pPr>
                      <a:r>
                        <a:rPr lang="en"/>
                        <a:t>4 couches de dimension [15,20,27,36]</a:t>
                      </a:r>
                      <a:endParaRPr/>
                    </a:p>
                  </a:txBody>
                  <a:tcPr marT="91425" marB="91425" marR="91425" marL="91425"/>
                </a:tc>
              </a:tr>
              <a:tr h="381000">
                <a:tc>
                  <a:txBody>
                    <a:bodyPr/>
                    <a:lstStyle/>
                    <a:p>
                      <a:pPr indent="0" lvl="0" marL="0" rtl="0" algn="l">
                        <a:spcBef>
                          <a:spcPts val="0"/>
                        </a:spcBef>
                        <a:spcAft>
                          <a:spcPts val="0"/>
                        </a:spcAft>
                        <a:buNone/>
                      </a:pPr>
                      <a:r>
                        <a:rPr lang="en"/>
                        <a:t>Phase de mise à jour</a:t>
                      </a:r>
                      <a:endParaRPr/>
                    </a:p>
                  </a:txBody>
                  <a:tcPr marT="91425" marB="91425" marR="91425" marL="91425"/>
                </a:tc>
                <a:tc>
                  <a:txBody>
                    <a:bodyPr/>
                    <a:lstStyle/>
                    <a:p>
                      <a:pPr indent="0" lvl="0" marL="0" rtl="0" algn="l">
                        <a:spcBef>
                          <a:spcPts val="0"/>
                        </a:spcBef>
                        <a:spcAft>
                          <a:spcPts val="0"/>
                        </a:spcAft>
                        <a:buNone/>
                      </a:pPr>
                      <a:r>
                        <a:rPr lang="en"/>
                        <a:t>2 couche de dim [96, 63] avec relu, batchnorm, dropout of 0.47</a:t>
                      </a:r>
                      <a:endParaRPr/>
                    </a:p>
                  </a:txBody>
                  <a:tcPr marT="91425" marB="91425" marR="91425" marL="91425"/>
                </a:tc>
                <a:tc>
                  <a:txBody>
                    <a:bodyPr/>
                    <a:lstStyle/>
                    <a:p>
                      <a:pPr indent="0" lvl="0" marL="0" rtl="0" algn="l">
                        <a:spcBef>
                          <a:spcPts val="0"/>
                        </a:spcBef>
                        <a:spcAft>
                          <a:spcPts val="0"/>
                        </a:spcAft>
                        <a:buNone/>
                      </a:pPr>
                      <a:r>
                        <a:rPr lang="en"/>
                        <a:t>SELU</a:t>
                      </a:r>
                      <a:endParaRPr/>
                    </a:p>
                  </a:txBody>
                  <a:tcPr marT="91425" marB="91425" marR="91425" marL="91425"/>
                </a:tc>
              </a:tr>
              <a:tr h="381000">
                <a:tc>
                  <a:txBody>
                    <a:bodyPr/>
                    <a:lstStyle/>
                    <a:p>
                      <a:pPr indent="0" lvl="0" marL="0" rtl="0" algn="l">
                        <a:spcBef>
                          <a:spcPts val="0"/>
                        </a:spcBef>
                        <a:spcAft>
                          <a:spcPts val="0"/>
                        </a:spcAft>
                        <a:buNone/>
                      </a:pPr>
                      <a:r>
                        <a:rPr lang="en"/>
                        <a:t>READOUT</a:t>
                      </a:r>
                      <a:endParaRPr/>
                    </a:p>
                  </a:txBody>
                  <a:tcPr marT="91425" marB="91425" marR="91425" marL="91425"/>
                </a:tc>
                <a:tc>
                  <a:txBody>
                    <a:bodyPr/>
                    <a:lstStyle/>
                    <a:p>
                      <a:pPr indent="0" lvl="0" marL="0" rtl="0" algn="l">
                        <a:spcBef>
                          <a:spcPts val="0"/>
                        </a:spcBef>
                        <a:spcAft>
                          <a:spcPts val="0"/>
                        </a:spcAft>
                        <a:buNone/>
                      </a:pPr>
                      <a:r>
                        <a:rPr lang="en"/>
                        <a:t>3 couche de dimension 392 avec relu, batchnorm, dropout de 0.12</a:t>
                      </a:r>
                      <a:endParaRPr/>
                    </a:p>
                  </a:txBody>
                  <a:tcPr marT="91425" marB="91425" marR="91425" marL="91425"/>
                </a:tc>
                <a:tc>
                  <a:txBody>
                    <a:bodyPr/>
                    <a:lstStyle/>
                    <a:p>
                      <a:pPr indent="0" lvl="0" marL="0" rtl="0" algn="l">
                        <a:spcBef>
                          <a:spcPts val="0"/>
                        </a:spcBef>
                        <a:spcAft>
                          <a:spcPts val="0"/>
                        </a:spcAft>
                        <a:buNone/>
                      </a:pPr>
                      <a:r>
                        <a:rPr lang="en"/>
                        <a:t>GlobalAveragePooling =&gt;vecteur(dim:98) </a:t>
                      </a:r>
                      <a:endParaRPr/>
                    </a:p>
                    <a:p>
                      <a:pPr indent="0" lvl="0" marL="0" rtl="0" algn="l">
                        <a:spcBef>
                          <a:spcPts val="0"/>
                        </a:spcBef>
                        <a:spcAft>
                          <a:spcPts val="0"/>
                        </a:spcAft>
                        <a:buNone/>
                      </a:pPr>
                      <a:r>
                        <a:rPr lang="en"/>
                        <a:t>Couche dense + softmax =&gt;vecteur(dim: 175)</a:t>
                      </a:r>
                      <a:endParaRPr/>
                    </a:p>
                  </a:txBody>
                  <a:tcPr marT="91425" marB="91425" marR="91425" marL="91425"/>
                </a:tc>
              </a:tr>
              <a:tr h="484800">
                <a:tc>
                  <a:txBody>
                    <a:bodyPr/>
                    <a:lstStyle/>
                    <a:p>
                      <a:pPr indent="0" lvl="0" marL="0" rtl="0" algn="l">
                        <a:spcBef>
                          <a:spcPts val="0"/>
                        </a:spcBef>
                        <a:spcAft>
                          <a:spcPts val="0"/>
                        </a:spcAft>
                        <a:buNone/>
                      </a:pPr>
                      <a:r>
                        <a:rPr lang="en"/>
                        <a:t>Décodeur</a:t>
                      </a:r>
                      <a:endParaRPr/>
                    </a:p>
                  </a:txBody>
                  <a:tcPr marT="91425" marB="91425" marR="91425" marL="91425"/>
                </a:tc>
                <a:tc>
                  <a:txBody>
                    <a:bodyPr/>
                    <a:lstStyle/>
                    <a:p>
                      <a:pPr indent="0" lvl="0" marL="0" rtl="0" algn="l">
                        <a:spcBef>
                          <a:spcPts val="0"/>
                        </a:spcBef>
                        <a:spcAft>
                          <a:spcPts val="0"/>
                        </a:spcAft>
                        <a:buNone/>
                      </a:pPr>
                      <a:r>
                        <a:rPr lang="en"/>
                        <a:t>Multi-headed sigmoid, 138 tasks Weighted-cross entropy loss, optimized with Adam, used learning rate decay with warm restarts, 300 epochs</a:t>
                      </a:r>
                      <a:endParaRPr/>
                    </a:p>
                  </a:txBody>
                  <a:tcPr marT="91425" marB="91425" marR="91425" marL="91425"/>
                </a:tc>
                <a:tc>
                  <a:txBody>
                    <a:bodyPr/>
                    <a:lstStyle/>
                    <a:p>
                      <a:pPr indent="0" lvl="0" marL="0" rtl="0" algn="l">
                        <a:spcBef>
                          <a:spcPts val="0"/>
                        </a:spcBef>
                        <a:spcAft>
                          <a:spcPts val="0"/>
                        </a:spcAft>
                        <a:buNone/>
                      </a:pPr>
                      <a:r>
                        <a:rPr lang="en"/>
                        <a:t>MLP de 3 couche [relu, relu, sigmoid] de dimension [96,63,98]</a:t>
                      </a:r>
                      <a:endParaRPr/>
                    </a:p>
                  </a:txBody>
                  <a:tcPr marT="91425" marB="91425" marR="91425" marL="91425"/>
                </a:tc>
              </a:tr>
            </a:tbl>
          </a:graphicData>
        </a:graphic>
      </p:graphicFrame>
      <p:sp>
        <p:nvSpPr>
          <p:cNvPr id="625" name="Google Shape;625;p74"/>
          <p:cNvSpPr txBox="1"/>
          <p:nvPr/>
        </p:nvSpPr>
        <p:spPr>
          <a:xfrm>
            <a:off x="110335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Barlow"/>
                <a:ea typeface="Barlow"/>
                <a:cs typeface="Barlow"/>
                <a:sym typeface="Barlow"/>
              </a:rPr>
              <a:t>En annexe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75"/>
          <p:cNvSpPr txBox="1"/>
          <p:nvPr>
            <p:ph idx="2" type="title"/>
          </p:nvPr>
        </p:nvSpPr>
        <p:spPr>
          <a:xfrm>
            <a:off x="1902650" y="2782531"/>
            <a:ext cx="1657500" cy="34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31" name="Google Shape;631;p75"/>
          <p:cNvSpPr txBox="1"/>
          <p:nvPr>
            <p:ph idx="3" type="title"/>
          </p:nvPr>
        </p:nvSpPr>
        <p:spPr>
          <a:xfrm>
            <a:off x="5566448" y="2613751"/>
            <a:ext cx="1657500" cy="34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632" name="Google Shape;632;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633" name="Google Shape;633;p75"/>
          <p:cNvGraphicFramePr/>
          <p:nvPr/>
        </p:nvGraphicFramePr>
        <p:xfrm>
          <a:off x="62600" y="143300"/>
          <a:ext cx="3000000" cy="3000000"/>
        </p:xfrm>
        <a:graphic>
          <a:graphicData uri="http://schemas.openxmlformats.org/drawingml/2006/table">
            <a:tbl>
              <a:tblPr>
                <a:noFill/>
                <a:tableStyleId>{A7F69C6B-7C4B-4D4A-8F4E-0231BB607D51}</a:tableStyleId>
              </a:tblPr>
              <a:tblGrid>
                <a:gridCol w="2950975"/>
                <a:gridCol w="2950975"/>
                <a:gridCol w="2950975"/>
              </a:tblGrid>
              <a:tr h="362375">
                <a:tc>
                  <a:txBody>
                    <a:bodyPr/>
                    <a:lstStyle/>
                    <a:p>
                      <a:pPr indent="0" lvl="0" marL="0" rtl="0" algn="l">
                        <a:spcBef>
                          <a:spcPts val="0"/>
                        </a:spcBef>
                        <a:spcAft>
                          <a:spcPts val="0"/>
                        </a:spcAft>
                        <a:buNone/>
                      </a:pPr>
                      <a:r>
                        <a:rPr lang="en"/>
                        <a:t>Paramètre</a:t>
                      </a:r>
                      <a:endParaRPr/>
                    </a:p>
                  </a:txBody>
                  <a:tcPr marT="91425" marB="91425" marR="91425" marL="91425">
                    <a:solidFill>
                      <a:srgbClr val="6D9EEB"/>
                    </a:solidFill>
                  </a:tcPr>
                </a:tc>
                <a:tc>
                  <a:txBody>
                    <a:bodyPr/>
                    <a:lstStyle/>
                    <a:p>
                      <a:pPr indent="0" lvl="0" marL="0" rtl="0" algn="l">
                        <a:spcBef>
                          <a:spcPts val="0"/>
                        </a:spcBef>
                        <a:spcAft>
                          <a:spcPts val="0"/>
                        </a:spcAft>
                        <a:buNone/>
                      </a:pPr>
                      <a:r>
                        <a:rPr lang="en"/>
                        <a:t>Article Paire de molécule</a:t>
                      </a:r>
                      <a:endParaRPr/>
                    </a:p>
                  </a:txBody>
                  <a:tcPr marT="91425" marB="91425" marR="91425" marL="91425">
                    <a:solidFill>
                      <a:srgbClr val="6D9EEB"/>
                    </a:solidFill>
                  </a:tcPr>
                </a:tc>
                <a:tc>
                  <a:txBody>
                    <a:bodyPr/>
                    <a:lstStyle/>
                    <a:p>
                      <a:pPr indent="0" lvl="0" marL="0" rtl="0" algn="l">
                        <a:spcBef>
                          <a:spcPts val="0"/>
                        </a:spcBef>
                        <a:spcAft>
                          <a:spcPts val="0"/>
                        </a:spcAft>
                        <a:buNone/>
                      </a:pPr>
                      <a:r>
                        <a:rPr lang="en"/>
                        <a:t>Implémentation git</a:t>
                      </a:r>
                      <a:endParaRPr/>
                    </a:p>
                  </a:txBody>
                  <a:tcPr marT="91425" marB="91425" marR="91425" marL="91425">
                    <a:solidFill>
                      <a:srgbClr val="6D9EEB"/>
                    </a:solidFill>
                  </a:tcPr>
                </a:tc>
              </a:tr>
              <a:tr h="458900">
                <a:tc>
                  <a:txBody>
                    <a:bodyPr/>
                    <a:lstStyle/>
                    <a:p>
                      <a:pPr indent="0" lvl="0" marL="0" rtl="0" algn="l">
                        <a:spcBef>
                          <a:spcPts val="0"/>
                        </a:spcBef>
                        <a:spcAft>
                          <a:spcPts val="0"/>
                        </a:spcAft>
                        <a:buNone/>
                      </a:pPr>
                      <a:r>
                        <a:rPr lang="en"/>
                        <a:t>Entrée</a:t>
                      </a:r>
                      <a:endParaRPr/>
                    </a:p>
                  </a:txBody>
                  <a:tcPr marT="91425" marB="91425" marR="91425" marL="91425"/>
                </a:tc>
                <a:tc>
                  <a:txBody>
                    <a:bodyPr/>
                    <a:lstStyle/>
                    <a:p>
                      <a:pPr indent="0" lvl="0" marL="0" rtl="0" algn="l">
                        <a:spcBef>
                          <a:spcPts val="0"/>
                        </a:spcBef>
                        <a:spcAft>
                          <a:spcPts val="0"/>
                        </a:spcAft>
                        <a:buNone/>
                      </a:pPr>
                      <a:r>
                        <a:rPr lang="en"/>
                        <a:t>?</a:t>
                      </a:r>
                      <a:endParaRPr/>
                    </a:p>
                  </a:txBody>
                  <a:tcPr marT="91425" marB="91425" marR="91425" marL="91425"/>
                </a:tc>
                <a:tc>
                  <a:txBody>
                    <a:bodyPr/>
                    <a:lstStyle/>
                    <a:p>
                      <a:pPr indent="0" lvl="0" marL="0" rtl="0" algn="l">
                        <a:spcBef>
                          <a:spcPts val="0"/>
                        </a:spcBef>
                        <a:spcAft>
                          <a:spcPts val="0"/>
                        </a:spcAft>
                        <a:buNone/>
                      </a:pPr>
                      <a:r>
                        <a:rPr lang="en"/>
                        <a:t>Vecteur atome de 9 élément</a:t>
                      </a:r>
                      <a:endParaRPr/>
                    </a:p>
                  </a:txBody>
                  <a:tcPr marT="91425" marB="91425" marR="91425" marL="91425"/>
                </a:tc>
              </a:tr>
              <a:tr h="557500">
                <a:tc>
                  <a:txBody>
                    <a:bodyPr/>
                    <a:lstStyle/>
                    <a:p>
                      <a:pPr indent="0" lvl="0" marL="0" rtl="0" algn="l">
                        <a:spcBef>
                          <a:spcPts val="0"/>
                        </a:spcBef>
                        <a:spcAft>
                          <a:spcPts val="0"/>
                        </a:spcAft>
                        <a:buNone/>
                      </a:pPr>
                      <a:r>
                        <a:rPr lang="en"/>
                        <a:t>Nombre de couche de message passing</a:t>
                      </a:r>
                      <a:endParaRPr/>
                    </a:p>
                  </a:txBody>
                  <a:tcPr marT="91425" marB="91425" marR="91425" marL="91425"/>
                </a:tc>
                <a:tc>
                  <a:txBody>
                    <a:bodyPr/>
                    <a:lstStyle/>
                    <a:p>
                      <a:pPr indent="0" lvl="0" marL="0" rtl="0" algn="l">
                        <a:spcBef>
                          <a:spcPts val="0"/>
                        </a:spcBef>
                        <a:spcAft>
                          <a:spcPts val="0"/>
                        </a:spcAft>
                        <a:buNone/>
                      </a:pPr>
                      <a:r>
                        <a:rPr lang="en"/>
                        <a:t>3 couche </a:t>
                      </a:r>
                      <a:endParaRPr/>
                    </a:p>
                  </a:txBody>
                  <a:tcPr marT="91425" marB="91425" marR="91425" marL="91425"/>
                </a:tc>
                <a:tc>
                  <a:txBody>
                    <a:bodyPr/>
                    <a:lstStyle/>
                    <a:p>
                      <a:pPr indent="0" lvl="0" marL="0" rtl="0" algn="l">
                        <a:spcBef>
                          <a:spcPts val="0"/>
                        </a:spcBef>
                        <a:spcAft>
                          <a:spcPts val="0"/>
                        </a:spcAft>
                        <a:buNone/>
                      </a:pPr>
                      <a:r>
                        <a:rPr lang="en"/>
                        <a:t>5 couche</a:t>
                      </a:r>
                      <a:endParaRPr/>
                    </a:p>
                  </a:txBody>
                  <a:tcPr marT="91425" marB="91425" marR="91425" marL="91425"/>
                </a:tc>
              </a:tr>
              <a:tr h="752650">
                <a:tc>
                  <a:txBody>
                    <a:bodyPr/>
                    <a:lstStyle/>
                    <a:p>
                      <a:pPr indent="0" lvl="0" marL="0" rtl="0" algn="l">
                        <a:spcBef>
                          <a:spcPts val="0"/>
                        </a:spcBef>
                        <a:spcAft>
                          <a:spcPts val="0"/>
                        </a:spcAft>
                        <a:buNone/>
                      </a:pPr>
                      <a:r>
                        <a:rPr lang="en"/>
                        <a:t>Phase de mise à jour</a:t>
                      </a:r>
                      <a:endParaRPr/>
                    </a:p>
                  </a:txBody>
                  <a:tcPr marT="91425" marB="91425" marR="91425" marL="91425"/>
                </a:tc>
                <a:tc>
                  <a:txBody>
                    <a:bodyPr/>
                    <a:lstStyle/>
                    <a:p>
                      <a:pPr indent="0" lvl="0" marL="0" rtl="0" algn="l">
                        <a:spcBef>
                          <a:spcPts val="0"/>
                        </a:spcBef>
                        <a:spcAft>
                          <a:spcPts val="0"/>
                        </a:spcAft>
                        <a:buNone/>
                      </a:pPr>
                      <a:r>
                        <a:rPr lang="en"/>
                        <a:t>MLP de 2 couche de dimension caché 832</a:t>
                      </a:r>
                      <a:endParaRPr/>
                    </a:p>
                  </a:txBody>
                  <a:tcPr marT="91425" marB="91425" marR="91425" marL="91425"/>
                </a:tc>
                <a:tc>
                  <a:txBody>
                    <a:bodyPr/>
                    <a:lstStyle/>
                    <a:p>
                      <a:pPr indent="0" lvl="0" marL="0" rtl="0" algn="l">
                        <a:spcBef>
                          <a:spcPts val="0"/>
                        </a:spcBef>
                        <a:spcAft>
                          <a:spcPts val="0"/>
                        </a:spcAft>
                        <a:buNone/>
                      </a:pPr>
                      <a:r>
                        <a:rPr lang="en"/>
                        <a:t>MLP de 2 couche de dimension 100</a:t>
                      </a:r>
                      <a:endParaRPr/>
                    </a:p>
                    <a:p>
                      <a:pPr indent="0" lvl="0" marL="0" rtl="0" algn="l">
                        <a:spcBef>
                          <a:spcPts val="0"/>
                        </a:spcBef>
                        <a:spcAft>
                          <a:spcPts val="0"/>
                        </a:spcAft>
                        <a:buNone/>
                      </a:pPr>
                      <a:r>
                        <a:rPr lang="en"/>
                        <a:t>Fonction activation : ReLU</a:t>
                      </a:r>
                      <a:endParaRPr/>
                    </a:p>
                  </a:txBody>
                  <a:tcPr marT="91425" marB="91425" marR="91425" marL="91425"/>
                </a:tc>
              </a:tr>
              <a:tr h="1533225">
                <a:tc>
                  <a:txBody>
                    <a:bodyPr/>
                    <a:lstStyle/>
                    <a:p>
                      <a:pPr indent="0" lvl="0" marL="0" rtl="0" algn="l">
                        <a:spcBef>
                          <a:spcPts val="0"/>
                        </a:spcBef>
                        <a:spcAft>
                          <a:spcPts val="0"/>
                        </a:spcAft>
                        <a:buNone/>
                      </a:pPr>
                      <a:r>
                        <a:rPr lang="en"/>
                        <a:t>READOUT</a:t>
                      </a:r>
                      <a:endParaRPr/>
                    </a:p>
                  </a:txBody>
                  <a:tcPr marT="91425" marB="91425" marR="91425" marL="91425"/>
                </a:tc>
                <a:tc>
                  <a:txBody>
                    <a:bodyPr/>
                    <a:lstStyle/>
                    <a:p>
                      <a:pPr indent="0" lvl="0" marL="0" rtl="0" algn="l">
                        <a:spcBef>
                          <a:spcPts val="0"/>
                        </a:spcBef>
                        <a:spcAft>
                          <a:spcPts val="0"/>
                        </a:spcAft>
                        <a:buNone/>
                      </a:pPr>
                      <a:r>
                        <a:rPr lang="en"/>
                        <a:t>Global mean + Add pool</a:t>
                      </a:r>
                      <a:endParaRPr/>
                    </a:p>
                    <a:p>
                      <a:pPr indent="0" lvl="0" marL="0" rtl="0" algn="l">
                        <a:spcBef>
                          <a:spcPts val="0"/>
                        </a:spcBef>
                        <a:spcAft>
                          <a:spcPts val="0"/>
                        </a:spcAft>
                        <a:buNone/>
                      </a:pPr>
                      <a:r>
                        <a:rPr lang="en"/>
                        <a:t>Concaténation des deux fonction et concaténation des molécule</a:t>
                      </a:r>
                      <a:endParaRPr/>
                    </a:p>
                  </a:txBody>
                  <a:tcPr marT="91425" marB="91425" marR="91425" marL="91425"/>
                </a:tc>
                <a:tc>
                  <a:txBody>
                    <a:bodyPr/>
                    <a:lstStyle/>
                    <a:p>
                      <a:pPr indent="0" lvl="0" marL="0" rtl="0" algn="l">
                        <a:spcBef>
                          <a:spcPts val="0"/>
                        </a:spcBef>
                        <a:spcAft>
                          <a:spcPts val="0"/>
                        </a:spcAft>
                        <a:buNone/>
                      </a:pPr>
                      <a:r>
                        <a:rPr lang="en"/>
                        <a:t>concaténation(Global mean+ Add pool)</a:t>
                      </a:r>
                      <a:endParaRPr/>
                    </a:p>
                    <a:p>
                      <a:pPr indent="0" lvl="0" marL="0" rtl="0" algn="l">
                        <a:spcBef>
                          <a:spcPts val="0"/>
                        </a:spcBef>
                        <a:spcAft>
                          <a:spcPts val="0"/>
                        </a:spcAft>
                        <a:buNone/>
                      </a:pPr>
                      <a:r>
                        <a:rPr lang="en"/>
                        <a:t>2 couche de MLP de taille 100. Fonction d’activation : ReLU et Rien.</a:t>
                      </a:r>
                      <a:endParaRPr/>
                    </a:p>
                    <a:p>
                      <a:pPr indent="0" lvl="0" marL="0" rtl="0" algn="l">
                        <a:spcBef>
                          <a:spcPts val="0"/>
                        </a:spcBef>
                        <a:spcAft>
                          <a:spcPts val="0"/>
                        </a:spcAft>
                        <a:buNone/>
                      </a:pPr>
                      <a:r>
                        <a:rPr lang="en"/>
                        <a:t>concaténation(2 molécules)</a:t>
                      </a:r>
                      <a:endParaRPr/>
                    </a:p>
                    <a:p>
                      <a:pPr indent="0" lvl="0" marL="0" rtl="0" algn="l">
                        <a:spcBef>
                          <a:spcPts val="0"/>
                        </a:spcBef>
                        <a:spcAft>
                          <a:spcPts val="0"/>
                        </a:spcAft>
                        <a:buNone/>
                      </a:pPr>
                      <a:r>
                        <a:rPr lang="en"/>
                        <a:t> </a:t>
                      </a:r>
                      <a:endParaRPr/>
                    </a:p>
                  </a:txBody>
                  <a:tcPr marT="91425" marB="91425" marR="91425" marL="91425"/>
                </a:tc>
              </a:tr>
              <a:tr h="947800">
                <a:tc>
                  <a:txBody>
                    <a:bodyPr/>
                    <a:lstStyle/>
                    <a:p>
                      <a:pPr indent="0" lvl="0" marL="0" rtl="0" algn="l">
                        <a:spcBef>
                          <a:spcPts val="0"/>
                        </a:spcBef>
                        <a:spcAft>
                          <a:spcPts val="0"/>
                        </a:spcAft>
                        <a:buNone/>
                      </a:pPr>
                      <a:r>
                        <a:rPr lang="en"/>
                        <a:t>Décodeur</a:t>
                      </a:r>
                      <a:endParaRPr/>
                    </a:p>
                  </a:txBody>
                  <a:tcPr marT="91425" marB="91425" marR="91425" marL="91425"/>
                </a:tc>
                <a:tc>
                  <a:txBody>
                    <a:bodyPr/>
                    <a:lstStyle/>
                    <a:p>
                      <a:pPr indent="0" lvl="0" marL="0" rtl="0" algn="l">
                        <a:spcBef>
                          <a:spcPts val="0"/>
                        </a:spcBef>
                        <a:spcAft>
                          <a:spcPts val="0"/>
                        </a:spcAft>
                        <a:buNone/>
                      </a:pPr>
                      <a:r>
                        <a:rPr lang="en"/>
                        <a:t>MLP de 2 couche de dimension 832 qui utilise l'entropie binaire croisée comme fonction de coût</a:t>
                      </a:r>
                      <a:endParaRPr/>
                    </a:p>
                  </a:txBody>
                  <a:tcPr marT="91425" marB="91425" marR="91425" marL="91425"/>
                </a:tc>
                <a:tc>
                  <a:txBody>
                    <a:bodyPr/>
                    <a:lstStyle/>
                    <a:p>
                      <a:pPr indent="0" lvl="0" marL="0" rtl="0" algn="l">
                        <a:spcBef>
                          <a:spcPts val="0"/>
                        </a:spcBef>
                        <a:spcAft>
                          <a:spcPts val="0"/>
                        </a:spcAft>
                        <a:buNone/>
                      </a:pPr>
                      <a:r>
                        <a:rPr lang="en"/>
                        <a:t>MLP de 2 couche de dimension du nombre de classe. Et fonction d’activation ReLU et Rien</a:t>
                      </a:r>
                      <a:endParaRPr/>
                    </a:p>
                  </a:txBody>
                  <a:tcPr marT="91425" marB="91425" marR="91425" marL="91425"/>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9" name="Google Shape;639;p76"/>
          <p:cNvPicPr preferRelativeResize="0"/>
          <p:nvPr/>
        </p:nvPicPr>
        <p:blipFill>
          <a:blip r:embed="rId3">
            <a:alphaModFix/>
          </a:blip>
          <a:stretch>
            <a:fillRect/>
          </a:stretch>
        </p:blipFill>
        <p:spPr>
          <a:xfrm>
            <a:off x="2413872" y="675875"/>
            <a:ext cx="4316200" cy="37917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7"/>
          <p:cNvSpPr txBox="1"/>
          <p:nvPr>
            <p:ph idx="1" type="body"/>
          </p:nvPr>
        </p:nvSpPr>
        <p:spPr>
          <a:xfrm>
            <a:off x="713100" y="1696500"/>
            <a:ext cx="4117800" cy="27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77"/>
          <p:cNvSpPr txBox="1"/>
          <p:nvPr>
            <p:ph type="title"/>
          </p:nvPr>
        </p:nvSpPr>
        <p:spPr>
          <a:xfrm>
            <a:off x="713100" y="539400"/>
            <a:ext cx="4117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Schema GNN</a:t>
            </a:r>
            <a:endParaRPr/>
          </a:p>
        </p:txBody>
      </p:sp>
      <p:sp>
        <p:nvSpPr>
          <p:cNvPr id="646" name="Google Shape;646;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47" name="Google Shape;647;p77"/>
          <p:cNvPicPr preferRelativeResize="0"/>
          <p:nvPr/>
        </p:nvPicPr>
        <p:blipFill>
          <a:blip r:embed="rId3">
            <a:alphaModFix/>
          </a:blip>
          <a:stretch>
            <a:fillRect/>
          </a:stretch>
        </p:blipFill>
        <p:spPr>
          <a:xfrm>
            <a:off x="832138" y="1749825"/>
            <a:ext cx="6657975" cy="28765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78"/>
          <p:cNvSpPr txBox="1"/>
          <p:nvPr>
            <p:ph type="title"/>
          </p:nvPr>
        </p:nvSpPr>
        <p:spPr>
          <a:xfrm>
            <a:off x="713100" y="539400"/>
            <a:ext cx="4117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Nouveaux schéma possible du GNN</a:t>
            </a:r>
            <a:endParaRPr/>
          </a:p>
        </p:txBody>
      </p:sp>
      <p:sp>
        <p:nvSpPr>
          <p:cNvPr id="653" name="Google Shape;653;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54" name="Google Shape;654;p78"/>
          <p:cNvPicPr preferRelativeResize="0"/>
          <p:nvPr/>
        </p:nvPicPr>
        <p:blipFill>
          <a:blip r:embed="rId3">
            <a:alphaModFix/>
          </a:blip>
          <a:stretch>
            <a:fillRect/>
          </a:stretch>
        </p:blipFill>
        <p:spPr>
          <a:xfrm>
            <a:off x="1038225" y="1581150"/>
            <a:ext cx="7067550" cy="1981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79"/>
          <p:cNvSpPr txBox="1"/>
          <p:nvPr>
            <p:ph idx="1" type="body"/>
          </p:nvPr>
        </p:nvSpPr>
        <p:spPr>
          <a:xfrm>
            <a:off x="713100" y="1696500"/>
            <a:ext cx="4117800" cy="27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79"/>
          <p:cNvSpPr txBox="1"/>
          <p:nvPr>
            <p:ph type="title"/>
          </p:nvPr>
        </p:nvSpPr>
        <p:spPr>
          <a:xfrm>
            <a:off x="713100" y="539400"/>
            <a:ext cx="4117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62" name="Google Shape;662;p79"/>
          <p:cNvPicPr preferRelativeResize="0"/>
          <p:nvPr/>
        </p:nvPicPr>
        <p:blipFill>
          <a:blip r:embed="rId3">
            <a:alphaModFix/>
          </a:blip>
          <a:stretch>
            <a:fillRect/>
          </a:stretch>
        </p:blipFill>
        <p:spPr>
          <a:xfrm>
            <a:off x="553225" y="1300325"/>
            <a:ext cx="8096250" cy="3276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80"/>
          <p:cNvSpPr txBox="1"/>
          <p:nvPr>
            <p:ph idx="1" type="body"/>
          </p:nvPr>
        </p:nvSpPr>
        <p:spPr>
          <a:xfrm>
            <a:off x="713100" y="1696500"/>
            <a:ext cx="4117800" cy="27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80"/>
          <p:cNvSpPr txBox="1"/>
          <p:nvPr>
            <p:ph type="title"/>
          </p:nvPr>
        </p:nvSpPr>
        <p:spPr>
          <a:xfrm>
            <a:off x="713100" y="539400"/>
            <a:ext cx="4117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8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0" name="Google Shape;670;p80"/>
          <p:cNvPicPr preferRelativeResize="0"/>
          <p:nvPr/>
        </p:nvPicPr>
        <p:blipFill>
          <a:blip r:embed="rId3">
            <a:alphaModFix/>
          </a:blip>
          <a:stretch>
            <a:fillRect/>
          </a:stretch>
        </p:blipFill>
        <p:spPr>
          <a:xfrm>
            <a:off x="1292600" y="1920675"/>
            <a:ext cx="4008301" cy="2189808"/>
          </a:xfrm>
          <a:prstGeom prst="rect">
            <a:avLst/>
          </a:prstGeom>
          <a:noFill/>
          <a:ln>
            <a:noFill/>
          </a:ln>
        </p:spPr>
      </p:pic>
      <p:sp>
        <p:nvSpPr>
          <p:cNvPr id="671" name="Google Shape;671;p80"/>
          <p:cNvSpPr txBox="1"/>
          <p:nvPr/>
        </p:nvSpPr>
        <p:spPr>
          <a:xfrm>
            <a:off x="6068000" y="1218000"/>
            <a:ext cx="2685600" cy="237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https://www.researchgate.net/figure/A-typical-and-basic-architecture-and-processing-procedures-of-GNN-First-GNN-selects_fig2_352526255</a:t>
            </a:r>
            <a:endParaRPr>
              <a:solidFill>
                <a:schemeClr val="dk1"/>
              </a:solidFill>
              <a:latin typeface="Barlow"/>
              <a:ea typeface="Barlow"/>
              <a:cs typeface="Barlow"/>
              <a:sym typeface="Barlo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1"/>
          <p:cNvSpPr txBox="1"/>
          <p:nvPr>
            <p:ph idx="1" type="body"/>
          </p:nvPr>
        </p:nvSpPr>
        <p:spPr>
          <a:xfrm>
            <a:off x="713100" y="1696500"/>
            <a:ext cx="4117800" cy="27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81"/>
          <p:cNvSpPr txBox="1"/>
          <p:nvPr>
            <p:ph type="title"/>
          </p:nvPr>
        </p:nvSpPr>
        <p:spPr>
          <a:xfrm>
            <a:off x="713100" y="539400"/>
            <a:ext cx="4117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8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79" name="Google Shape;679;p81"/>
          <p:cNvPicPr preferRelativeResize="0"/>
          <p:nvPr/>
        </p:nvPicPr>
        <p:blipFill>
          <a:blip r:embed="rId3">
            <a:alphaModFix/>
          </a:blip>
          <a:stretch>
            <a:fillRect/>
          </a:stretch>
        </p:blipFill>
        <p:spPr>
          <a:xfrm>
            <a:off x="2673163" y="1662012"/>
            <a:ext cx="5045124" cy="20240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8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685" name="Google Shape;685;p82"/>
          <p:cNvCxnSpPr/>
          <p:nvPr/>
        </p:nvCxnSpPr>
        <p:spPr>
          <a:xfrm>
            <a:off x="553300" y="2368675"/>
            <a:ext cx="498300" cy="0"/>
          </a:xfrm>
          <a:prstGeom prst="straightConnector1">
            <a:avLst/>
          </a:prstGeom>
          <a:noFill/>
          <a:ln cap="flat" cmpd="sng" w="9525">
            <a:solidFill>
              <a:srgbClr val="595959"/>
            </a:solidFill>
            <a:prstDash val="solid"/>
            <a:round/>
            <a:headEnd len="med" w="med" type="none"/>
            <a:tailEnd len="med" w="med" type="triangle"/>
          </a:ln>
        </p:spPr>
      </p:cxnSp>
      <p:sp>
        <p:nvSpPr>
          <p:cNvPr id="686" name="Google Shape;686;p82"/>
          <p:cNvSpPr txBox="1"/>
          <p:nvPr/>
        </p:nvSpPr>
        <p:spPr>
          <a:xfrm>
            <a:off x="388900" y="2082350"/>
            <a:ext cx="827100" cy="2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595959"/>
                </a:solidFill>
              </a:rPr>
              <a:t>Entrée</a:t>
            </a:r>
            <a:endParaRPr sz="1300">
              <a:solidFill>
                <a:srgbClr val="595959"/>
              </a:solidFill>
            </a:endParaRPr>
          </a:p>
        </p:txBody>
      </p:sp>
      <p:sp>
        <p:nvSpPr>
          <p:cNvPr id="687" name="Google Shape;687;p82"/>
          <p:cNvSpPr txBox="1"/>
          <p:nvPr/>
        </p:nvSpPr>
        <p:spPr>
          <a:xfrm>
            <a:off x="107800" y="2421600"/>
            <a:ext cx="1389300" cy="2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rPr>
              <a:t>node_in_feats</a:t>
            </a:r>
            <a:endParaRPr sz="1300">
              <a:solidFill>
                <a:srgbClr val="595959"/>
              </a:solidFill>
            </a:endParaRPr>
          </a:p>
        </p:txBody>
      </p:sp>
      <p:cxnSp>
        <p:nvCxnSpPr>
          <p:cNvPr id="688" name="Google Shape;688;p82"/>
          <p:cNvCxnSpPr/>
          <p:nvPr/>
        </p:nvCxnSpPr>
        <p:spPr>
          <a:xfrm flipH="1" rot="10800000">
            <a:off x="1338075" y="2326350"/>
            <a:ext cx="986400" cy="10500"/>
          </a:xfrm>
          <a:prstGeom prst="straightConnector1">
            <a:avLst/>
          </a:prstGeom>
          <a:noFill/>
          <a:ln cap="flat" cmpd="sng" w="9525">
            <a:solidFill>
              <a:srgbClr val="595959"/>
            </a:solidFill>
            <a:prstDash val="solid"/>
            <a:round/>
            <a:headEnd len="med" w="med" type="none"/>
            <a:tailEnd len="med" w="med" type="triangle"/>
          </a:ln>
        </p:spPr>
      </p:cxnSp>
      <p:sp>
        <p:nvSpPr>
          <p:cNvPr id="689" name="Google Shape;689;p82"/>
          <p:cNvSpPr txBox="1"/>
          <p:nvPr/>
        </p:nvSpPr>
        <p:spPr>
          <a:xfrm>
            <a:off x="2324475" y="2082350"/>
            <a:ext cx="8907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rPr>
              <a:t>node_out_feats</a:t>
            </a:r>
            <a:endParaRPr sz="1300">
              <a:solidFill>
                <a:srgbClr val="595959"/>
              </a:solidFill>
            </a:endParaRPr>
          </a:p>
        </p:txBody>
      </p:sp>
      <p:sp>
        <p:nvSpPr>
          <p:cNvPr id="690" name="Google Shape;690;p82"/>
          <p:cNvSpPr txBox="1"/>
          <p:nvPr/>
        </p:nvSpPr>
        <p:spPr>
          <a:xfrm>
            <a:off x="1314900" y="1611775"/>
            <a:ext cx="9333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rPr>
              <a:t>Projection</a:t>
            </a:r>
            <a:endParaRPr sz="1300">
              <a:solidFill>
                <a:srgbClr val="595959"/>
              </a:solidFill>
            </a:endParaRPr>
          </a:p>
          <a:p>
            <a:pPr indent="0" lvl="0" marL="0" rtl="0" algn="l">
              <a:spcBef>
                <a:spcPts val="0"/>
              </a:spcBef>
              <a:spcAft>
                <a:spcPts val="0"/>
              </a:spcAft>
              <a:buNone/>
            </a:pPr>
            <a:r>
              <a:rPr lang="en" sz="1300">
                <a:solidFill>
                  <a:srgbClr val="595959"/>
                </a:solidFill>
              </a:rPr>
              <a:t>Linéaire + RELU</a:t>
            </a:r>
            <a:endParaRPr sz="1300">
              <a:solidFill>
                <a:srgbClr val="595959"/>
              </a:solidFill>
            </a:endParaRPr>
          </a:p>
        </p:txBody>
      </p:sp>
      <p:cxnSp>
        <p:nvCxnSpPr>
          <p:cNvPr id="691" name="Google Shape;691;p82"/>
          <p:cNvCxnSpPr>
            <a:stCxn id="689" idx="3"/>
          </p:cNvCxnSpPr>
          <p:nvPr/>
        </p:nvCxnSpPr>
        <p:spPr>
          <a:xfrm>
            <a:off x="3215175" y="2274050"/>
            <a:ext cx="541200" cy="13800"/>
          </a:xfrm>
          <a:prstGeom prst="straightConnector1">
            <a:avLst/>
          </a:prstGeom>
          <a:noFill/>
          <a:ln cap="flat" cmpd="sng" w="9525">
            <a:solidFill>
              <a:srgbClr val="595959"/>
            </a:solidFill>
            <a:prstDash val="solid"/>
            <a:round/>
            <a:headEnd len="med" w="med" type="none"/>
            <a:tailEnd len="med" w="med" type="triangle"/>
          </a:ln>
        </p:spPr>
      </p:cxnSp>
      <p:sp>
        <p:nvSpPr>
          <p:cNvPr id="692" name="Google Shape;692;p82"/>
          <p:cNvSpPr txBox="1"/>
          <p:nvPr/>
        </p:nvSpPr>
        <p:spPr>
          <a:xfrm>
            <a:off x="587475" y="4562025"/>
            <a:ext cx="2630100" cy="38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595959"/>
                </a:solidFill>
              </a:rPr>
              <a:t>Générateur des poids dynamique pour chaque arête (edge_network)</a:t>
            </a:r>
            <a:endParaRPr sz="1300">
              <a:solidFill>
                <a:srgbClr val="595959"/>
              </a:solidFill>
            </a:endParaRPr>
          </a:p>
        </p:txBody>
      </p:sp>
      <p:cxnSp>
        <p:nvCxnSpPr>
          <p:cNvPr id="693" name="Google Shape;693;p82"/>
          <p:cNvCxnSpPr/>
          <p:nvPr/>
        </p:nvCxnSpPr>
        <p:spPr>
          <a:xfrm>
            <a:off x="160125" y="3738325"/>
            <a:ext cx="328800" cy="0"/>
          </a:xfrm>
          <a:prstGeom prst="straightConnector1">
            <a:avLst/>
          </a:prstGeom>
          <a:noFill/>
          <a:ln cap="flat" cmpd="sng" w="9525">
            <a:solidFill>
              <a:srgbClr val="595959"/>
            </a:solidFill>
            <a:prstDash val="solid"/>
            <a:round/>
            <a:headEnd len="med" w="med" type="none"/>
            <a:tailEnd len="med" w="med" type="triangle"/>
          </a:ln>
        </p:spPr>
      </p:cxnSp>
      <p:sp>
        <p:nvSpPr>
          <p:cNvPr id="694" name="Google Shape;694;p82"/>
          <p:cNvSpPr txBox="1"/>
          <p:nvPr/>
        </p:nvSpPr>
        <p:spPr>
          <a:xfrm>
            <a:off x="-22125" y="3834950"/>
            <a:ext cx="784200" cy="233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595959"/>
                </a:solidFill>
              </a:rPr>
              <a:t>edge_in_feats</a:t>
            </a:r>
            <a:endParaRPr sz="1200">
              <a:solidFill>
                <a:srgbClr val="595959"/>
              </a:solidFill>
            </a:endParaRPr>
          </a:p>
        </p:txBody>
      </p:sp>
      <p:sp>
        <p:nvSpPr>
          <p:cNvPr id="695" name="Google Shape;695;p82"/>
          <p:cNvSpPr txBox="1"/>
          <p:nvPr/>
        </p:nvSpPr>
        <p:spPr>
          <a:xfrm>
            <a:off x="2370724" y="3547775"/>
            <a:ext cx="6894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595959"/>
                </a:solidFill>
              </a:rPr>
              <a:t>Linear</a:t>
            </a:r>
            <a:endParaRPr sz="1100">
              <a:solidFill>
                <a:srgbClr val="595959"/>
              </a:solidFill>
            </a:endParaRPr>
          </a:p>
        </p:txBody>
      </p:sp>
      <p:cxnSp>
        <p:nvCxnSpPr>
          <p:cNvPr id="696" name="Google Shape;696;p82"/>
          <p:cNvCxnSpPr/>
          <p:nvPr/>
        </p:nvCxnSpPr>
        <p:spPr>
          <a:xfrm>
            <a:off x="1100750" y="3740275"/>
            <a:ext cx="397500" cy="0"/>
          </a:xfrm>
          <a:prstGeom prst="straightConnector1">
            <a:avLst/>
          </a:prstGeom>
          <a:noFill/>
          <a:ln cap="flat" cmpd="sng" w="9525">
            <a:solidFill>
              <a:srgbClr val="595959"/>
            </a:solidFill>
            <a:prstDash val="solid"/>
            <a:round/>
            <a:headEnd len="med" w="med" type="none"/>
            <a:tailEnd len="med" w="med" type="triangle"/>
          </a:ln>
        </p:spPr>
      </p:cxnSp>
      <p:sp>
        <p:nvSpPr>
          <p:cNvPr id="697" name="Google Shape;697;p82"/>
          <p:cNvSpPr txBox="1"/>
          <p:nvPr/>
        </p:nvSpPr>
        <p:spPr>
          <a:xfrm>
            <a:off x="922250" y="3860225"/>
            <a:ext cx="9864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edge_hidden_feats</a:t>
            </a:r>
            <a:endParaRPr sz="1200">
              <a:solidFill>
                <a:srgbClr val="595959"/>
              </a:solidFill>
            </a:endParaRPr>
          </a:p>
        </p:txBody>
      </p:sp>
      <p:sp>
        <p:nvSpPr>
          <p:cNvPr id="698" name="Google Shape;698;p82"/>
          <p:cNvSpPr txBox="1"/>
          <p:nvPr/>
        </p:nvSpPr>
        <p:spPr>
          <a:xfrm>
            <a:off x="1505925" y="3578575"/>
            <a:ext cx="4983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Relu</a:t>
            </a:r>
            <a:endParaRPr sz="1200">
              <a:solidFill>
                <a:srgbClr val="595959"/>
              </a:solidFill>
            </a:endParaRPr>
          </a:p>
        </p:txBody>
      </p:sp>
      <p:cxnSp>
        <p:nvCxnSpPr>
          <p:cNvPr id="699" name="Google Shape;699;p82"/>
          <p:cNvCxnSpPr/>
          <p:nvPr/>
        </p:nvCxnSpPr>
        <p:spPr>
          <a:xfrm flipH="1" rot="10800000">
            <a:off x="2035900" y="3739975"/>
            <a:ext cx="371400" cy="600"/>
          </a:xfrm>
          <a:prstGeom prst="straightConnector1">
            <a:avLst/>
          </a:prstGeom>
          <a:noFill/>
          <a:ln cap="flat" cmpd="sng" w="9525">
            <a:solidFill>
              <a:srgbClr val="595959"/>
            </a:solidFill>
            <a:prstDash val="solid"/>
            <a:round/>
            <a:headEnd len="med" w="med" type="none"/>
            <a:tailEnd len="med" w="med" type="triangle"/>
          </a:ln>
        </p:spPr>
      </p:cxnSp>
      <p:sp>
        <p:nvSpPr>
          <p:cNvPr id="700" name="Google Shape;700;p82"/>
          <p:cNvSpPr txBox="1"/>
          <p:nvPr/>
        </p:nvSpPr>
        <p:spPr>
          <a:xfrm>
            <a:off x="494775" y="3553325"/>
            <a:ext cx="6894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Linear</a:t>
            </a:r>
            <a:endParaRPr sz="1200">
              <a:solidFill>
                <a:srgbClr val="595959"/>
              </a:solidFill>
            </a:endParaRPr>
          </a:p>
        </p:txBody>
      </p:sp>
      <p:cxnSp>
        <p:nvCxnSpPr>
          <p:cNvPr id="701" name="Google Shape;701;p82"/>
          <p:cNvCxnSpPr/>
          <p:nvPr/>
        </p:nvCxnSpPr>
        <p:spPr>
          <a:xfrm flipH="1" rot="10800000">
            <a:off x="3039313" y="3731875"/>
            <a:ext cx="757500" cy="4800"/>
          </a:xfrm>
          <a:prstGeom prst="straightConnector1">
            <a:avLst/>
          </a:prstGeom>
          <a:noFill/>
          <a:ln cap="flat" cmpd="sng" w="9525">
            <a:solidFill>
              <a:srgbClr val="595959"/>
            </a:solidFill>
            <a:prstDash val="solid"/>
            <a:round/>
            <a:headEnd len="med" w="med" type="none"/>
            <a:tailEnd len="med" w="med" type="triangle"/>
          </a:ln>
        </p:spPr>
      </p:cxnSp>
      <p:sp>
        <p:nvSpPr>
          <p:cNvPr id="702" name="Google Shape;702;p82"/>
          <p:cNvSpPr txBox="1"/>
          <p:nvPr/>
        </p:nvSpPr>
        <p:spPr>
          <a:xfrm>
            <a:off x="2370725" y="3901975"/>
            <a:ext cx="1389300" cy="5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node_out_feats*node_out_feats</a:t>
            </a:r>
            <a:endParaRPr sz="1200">
              <a:solidFill>
                <a:srgbClr val="595959"/>
              </a:solidFill>
            </a:endParaRPr>
          </a:p>
        </p:txBody>
      </p:sp>
      <p:sp>
        <p:nvSpPr>
          <p:cNvPr id="703" name="Google Shape;703;p82"/>
          <p:cNvSpPr/>
          <p:nvPr/>
        </p:nvSpPr>
        <p:spPr>
          <a:xfrm>
            <a:off x="3760025" y="1472125"/>
            <a:ext cx="2202300" cy="33657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4" name="Google Shape;704;p82"/>
          <p:cNvSpPr txBox="1"/>
          <p:nvPr/>
        </p:nvSpPr>
        <p:spPr>
          <a:xfrm>
            <a:off x="3956775" y="1611775"/>
            <a:ext cx="1872900" cy="30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595959"/>
                </a:solidFill>
              </a:rPr>
              <a:t>Couche de conv NNConv</a:t>
            </a:r>
            <a:endParaRPr sz="1300">
              <a:solidFill>
                <a:srgbClr val="595959"/>
              </a:solidFill>
            </a:endParaRPr>
          </a:p>
        </p:txBody>
      </p:sp>
      <p:sp>
        <p:nvSpPr>
          <p:cNvPr id="705" name="Google Shape;705;p82"/>
          <p:cNvSpPr txBox="1"/>
          <p:nvPr/>
        </p:nvSpPr>
        <p:spPr>
          <a:xfrm>
            <a:off x="3935388" y="2262650"/>
            <a:ext cx="1872900" cy="477300"/>
          </a:xfrm>
          <a:prstGeom prst="rect">
            <a:avLst/>
          </a:prstGeom>
          <a:no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95959"/>
                </a:solidFill>
              </a:rPr>
              <a:t>Prép des noeuds et arêtes</a:t>
            </a:r>
            <a:endParaRPr sz="1100">
              <a:solidFill>
                <a:srgbClr val="595959"/>
              </a:solidFill>
            </a:endParaRPr>
          </a:p>
        </p:txBody>
      </p:sp>
      <p:sp>
        <p:nvSpPr>
          <p:cNvPr id="706" name="Google Shape;706;p82"/>
          <p:cNvSpPr txBox="1"/>
          <p:nvPr/>
        </p:nvSpPr>
        <p:spPr>
          <a:xfrm>
            <a:off x="3947100" y="2992350"/>
            <a:ext cx="1872900" cy="477300"/>
          </a:xfrm>
          <a:prstGeom prst="rect">
            <a:avLst/>
          </a:prstGeom>
          <a:no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95959"/>
                </a:solidFill>
              </a:rPr>
              <a:t>Message passing</a:t>
            </a:r>
            <a:endParaRPr sz="1100">
              <a:solidFill>
                <a:srgbClr val="595959"/>
              </a:solidFill>
            </a:endParaRPr>
          </a:p>
        </p:txBody>
      </p:sp>
      <p:sp>
        <p:nvSpPr>
          <p:cNvPr id="707" name="Google Shape;707;p82"/>
          <p:cNvSpPr txBox="1"/>
          <p:nvPr/>
        </p:nvSpPr>
        <p:spPr>
          <a:xfrm>
            <a:off x="3965850" y="3709400"/>
            <a:ext cx="1823700" cy="323400"/>
          </a:xfrm>
          <a:prstGeom prst="rect">
            <a:avLst/>
          </a:prstGeom>
          <a:no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95959"/>
                </a:solidFill>
              </a:rPr>
              <a:t>Reduction</a:t>
            </a:r>
            <a:endParaRPr sz="1100">
              <a:solidFill>
                <a:srgbClr val="595959"/>
              </a:solidFill>
            </a:endParaRPr>
          </a:p>
        </p:txBody>
      </p:sp>
      <p:sp>
        <p:nvSpPr>
          <p:cNvPr id="708" name="Google Shape;708;p82"/>
          <p:cNvSpPr txBox="1"/>
          <p:nvPr/>
        </p:nvSpPr>
        <p:spPr>
          <a:xfrm>
            <a:off x="3947112" y="4186750"/>
            <a:ext cx="1872900" cy="477300"/>
          </a:xfrm>
          <a:prstGeom prst="rect">
            <a:avLst/>
          </a:prstGeom>
          <a:noFill/>
          <a:ln cap="flat" cmpd="sng" w="9525">
            <a:solidFill>
              <a:srgbClr val="9FC5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595959"/>
                </a:solidFill>
              </a:rPr>
              <a:t>Somme des résultats agrégés</a:t>
            </a:r>
            <a:endParaRPr sz="1100">
              <a:solidFill>
                <a:srgbClr val="595959"/>
              </a:solidFill>
            </a:endParaRPr>
          </a:p>
        </p:txBody>
      </p:sp>
      <p:cxnSp>
        <p:nvCxnSpPr>
          <p:cNvPr id="709" name="Google Shape;709;p82"/>
          <p:cNvCxnSpPr>
            <a:stCxn id="705" idx="2"/>
            <a:endCxn id="706" idx="0"/>
          </p:cNvCxnSpPr>
          <p:nvPr/>
        </p:nvCxnSpPr>
        <p:spPr>
          <a:xfrm>
            <a:off x="4871838" y="2739950"/>
            <a:ext cx="11700" cy="252300"/>
          </a:xfrm>
          <a:prstGeom prst="straightConnector1">
            <a:avLst/>
          </a:prstGeom>
          <a:noFill/>
          <a:ln cap="flat" cmpd="sng" w="9525">
            <a:solidFill>
              <a:srgbClr val="595959"/>
            </a:solidFill>
            <a:prstDash val="solid"/>
            <a:round/>
            <a:headEnd len="med" w="med" type="none"/>
            <a:tailEnd len="med" w="med" type="triangle"/>
          </a:ln>
        </p:spPr>
      </p:cxnSp>
      <p:cxnSp>
        <p:nvCxnSpPr>
          <p:cNvPr id="710" name="Google Shape;710;p82"/>
          <p:cNvCxnSpPr>
            <a:stCxn id="707" idx="2"/>
            <a:endCxn id="708" idx="0"/>
          </p:cNvCxnSpPr>
          <p:nvPr/>
        </p:nvCxnSpPr>
        <p:spPr>
          <a:xfrm>
            <a:off x="4877700" y="4032800"/>
            <a:ext cx="6000" cy="153900"/>
          </a:xfrm>
          <a:prstGeom prst="straightConnector1">
            <a:avLst/>
          </a:prstGeom>
          <a:noFill/>
          <a:ln cap="flat" cmpd="sng" w="9525">
            <a:solidFill>
              <a:srgbClr val="595959"/>
            </a:solidFill>
            <a:prstDash val="solid"/>
            <a:round/>
            <a:headEnd len="med" w="med" type="none"/>
            <a:tailEnd len="med" w="med" type="triangle"/>
          </a:ln>
        </p:spPr>
      </p:cxnSp>
      <p:cxnSp>
        <p:nvCxnSpPr>
          <p:cNvPr id="711" name="Google Shape;711;p82"/>
          <p:cNvCxnSpPr>
            <a:stCxn id="706" idx="2"/>
            <a:endCxn id="707" idx="0"/>
          </p:cNvCxnSpPr>
          <p:nvPr/>
        </p:nvCxnSpPr>
        <p:spPr>
          <a:xfrm flipH="1">
            <a:off x="4877850" y="3469650"/>
            <a:ext cx="5700" cy="239700"/>
          </a:xfrm>
          <a:prstGeom prst="straightConnector1">
            <a:avLst/>
          </a:prstGeom>
          <a:noFill/>
          <a:ln cap="flat" cmpd="sng" w="9525">
            <a:solidFill>
              <a:srgbClr val="595959"/>
            </a:solidFill>
            <a:prstDash val="solid"/>
            <a:round/>
            <a:headEnd len="med" w="med" type="none"/>
            <a:tailEnd len="med" w="med" type="triangle"/>
          </a:ln>
        </p:spPr>
      </p:cxnSp>
      <p:sp>
        <p:nvSpPr>
          <p:cNvPr id="712" name="Google Shape;712;p82"/>
          <p:cNvSpPr/>
          <p:nvPr/>
        </p:nvSpPr>
        <p:spPr>
          <a:xfrm>
            <a:off x="6456797" y="1548150"/>
            <a:ext cx="2268900" cy="3365700"/>
          </a:xfrm>
          <a:prstGeom prst="rect">
            <a:avLst/>
          </a:prstGeom>
          <a:solidFill>
            <a:srgbClr val="FFFFF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3" name="Google Shape;713;p82"/>
          <p:cNvSpPr txBox="1"/>
          <p:nvPr/>
        </p:nvSpPr>
        <p:spPr>
          <a:xfrm>
            <a:off x="7212400" y="1582525"/>
            <a:ext cx="6999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rPr>
              <a:t>GRU</a:t>
            </a:r>
            <a:endParaRPr>
              <a:solidFill>
                <a:srgbClr val="595959"/>
              </a:solidFill>
            </a:endParaRPr>
          </a:p>
        </p:txBody>
      </p:sp>
      <p:sp>
        <p:nvSpPr>
          <p:cNvPr id="714" name="Google Shape;714;p82"/>
          <p:cNvSpPr txBox="1"/>
          <p:nvPr/>
        </p:nvSpPr>
        <p:spPr>
          <a:xfrm>
            <a:off x="6528500" y="1945250"/>
            <a:ext cx="2092800" cy="21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Mise à jour des caractéristiques des noeuds en fonction des états précédentes et des nouvelles caractéristiques après le MP</a:t>
            </a:r>
            <a:endParaRPr sz="1200">
              <a:solidFill>
                <a:srgbClr val="595959"/>
              </a:solidFill>
            </a:endParaRPr>
          </a:p>
        </p:txBody>
      </p:sp>
      <p:sp>
        <p:nvSpPr>
          <p:cNvPr id="715" name="Google Shape;715;p82"/>
          <p:cNvSpPr txBox="1"/>
          <p:nvPr/>
        </p:nvSpPr>
        <p:spPr>
          <a:xfrm>
            <a:off x="3102525" y="841975"/>
            <a:ext cx="5292000" cy="56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595959"/>
                </a:solidFill>
              </a:rPr>
              <a:t>1 couche de message passing</a:t>
            </a:r>
            <a:endParaRPr sz="1800">
              <a:solidFill>
                <a:srgbClr val="595959"/>
              </a:solidFill>
            </a:endParaRPr>
          </a:p>
        </p:txBody>
      </p:sp>
      <p:sp>
        <p:nvSpPr>
          <p:cNvPr id="716" name="Google Shape;716;p82"/>
          <p:cNvSpPr txBox="1"/>
          <p:nvPr/>
        </p:nvSpPr>
        <p:spPr>
          <a:xfrm>
            <a:off x="460550" y="2655000"/>
            <a:ext cx="5487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134</a:t>
            </a:r>
            <a:endParaRPr>
              <a:solidFill>
                <a:schemeClr val="dk1"/>
              </a:solidFill>
              <a:latin typeface="Barlow"/>
              <a:ea typeface="Barlow"/>
              <a:cs typeface="Barlow"/>
              <a:sym typeface="Barlow"/>
            </a:endParaRPr>
          </a:p>
        </p:txBody>
      </p:sp>
      <p:sp>
        <p:nvSpPr>
          <p:cNvPr id="717" name="Google Shape;717;p82"/>
          <p:cNvSpPr txBox="1"/>
          <p:nvPr/>
        </p:nvSpPr>
        <p:spPr>
          <a:xfrm>
            <a:off x="2523275" y="2498350"/>
            <a:ext cx="3975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64</a:t>
            </a:r>
            <a:endParaRPr>
              <a:solidFill>
                <a:schemeClr val="dk1"/>
              </a:solidFill>
              <a:latin typeface="Barlow"/>
              <a:ea typeface="Barlow"/>
              <a:cs typeface="Barlow"/>
              <a:sym typeface="Barlow"/>
            </a:endParaRPr>
          </a:p>
        </p:txBody>
      </p:sp>
      <p:cxnSp>
        <p:nvCxnSpPr>
          <p:cNvPr id="718" name="Google Shape;718;p82"/>
          <p:cNvCxnSpPr/>
          <p:nvPr/>
        </p:nvCxnSpPr>
        <p:spPr>
          <a:xfrm flipH="1" rot="10800000">
            <a:off x="5947700" y="3058000"/>
            <a:ext cx="509100" cy="11400"/>
          </a:xfrm>
          <a:prstGeom prst="straightConnector1">
            <a:avLst/>
          </a:prstGeom>
          <a:noFill/>
          <a:ln cap="flat" cmpd="sng" w="9525">
            <a:solidFill>
              <a:srgbClr val="595959"/>
            </a:solidFill>
            <a:prstDash val="solid"/>
            <a:round/>
            <a:headEnd len="med" w="med" type="none"/>
            <a:tailEnd len="med" w="med" type="triangle"/>
          </a:ln>
        </p:spPr>
      </p:cxnSp>
      <p:sp>
        <p:nvSpPr>
          <p:cNvPr id="719" name="Google Shape;719;p82"/>
          <p:cNvSpPr txBox="1"/>
          <p:nvPr/>
        </p:nvSpPr>
        <p:spPr>
          <a:xfrm>
            <a:off x="1590300" y="4070300"/>
            <a:ext cx="631800" cy="3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128</a:t>
            </a:r>
            <a:endParaRPr>
              <a:solidFill>
                <a:schemeClr val="dk1"/>
              </a:solidFill>
              <a:latin typeface="Barlow"/>
              <a:ea typeface="Barlow"/>
              <a:cs typeface="Barlow"/>
              <a:sym typeface="Barlow"/>
            </a:endParaRPr>
          </a:p>
        </p:txBody>
      </p:sp>
      <p:sp>
        <p:nvSpPr>
          <p:cNvPr id="720" name="Google Shape;720;p82"/>
          <p:cNvSpPr txBox="1"/>
          <p:nvPr/>
        </p:nvSpPr>
        <p:spPr>
          <a:xfrm>
            <a:off x="95625" y="4027675"/>
            <a:ext cx="548700" cy="38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50</a:t>
            </a:r>
            <a:endParaRPr>
              <a:solidFill>
                <a:schemeClr val="dk1"/>
              </a:solidFill>
              <a:latin typeface="Barlow"/>
              <a:ea typeface="Barlow"/>
              <a:cs typeface="Barlow"/>
              <a:sym typeface="Barlow"/>
            </a:endParaRPr>
          </a:p>
        </p:txBody>
      </p:sp>
      <p:sp>
        <p:nvSpPr>
          <p:cNvPr id="721" name="Google Shape;721;p82"/>
          <p:cNvSpPr txBox="1"/>
          <p:nvPr/>
        </p:nvSpPr>
        <p:spPr>
          <a:xfrm>
            <a:off x="1181800" y="176400"/>
            <a:ext cx="5811900" cy="4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Barlow"/>
                <a:ea typeface="Barlow"/>
                <a:cs typeface="Barlow"/>
                <a:sym typeface="Barlow"/>
              </a:rPr>
              <a:t>A supprimer</a:t>
            </a:r>
            <a:endParaRPr>
              <a:solidFill>
                <a:schemeClr val="dk1"/>
              </a:solidFill>
              <a:latin typeface="Barlow"/>
              <a:ea typeface="Barlow"/>
              <a:cs typeface="Barlow"/>
              <a:sym typeface="Barlow"/>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Set2Set</a:t>
            </a:r>
            <a:endParaRPr/>
          </a:p>
        </p:txBody>
      </p:sp>
      <p:sp>
        <p:nvSpPr>
          <p:cNvPr id="727" name="Google Shape;727;p83"/>
          <p:cNvSpPr txBox="1"/>
          <p:nvPr/>
        </p:nvSpPr>
        <p:spPr>
          <a:xfrm>
            <a:off x="1298750" y="4295975"/>
            <a:ext cx="6747900" cy="2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Barlow"/>
              <a:ea typeface="Barlow"/>
              <a:cs typeface="Barlow"/>
              <a:sym typeface="Barlow"/>
            </a:endParaRPr>
          </a:p>
        </p:txBody>
      </p:sp>
      <p:sp>
        <p:nvSpPr>
          <p:cNvPr id="728" name="Google Shape;728;p8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29" name="Google Shape;729;p83"/>
          <p:cNvPicPr preferRelativeResize="0"/>
          <p:nvPr/>
        </p:nvPicPr>
        <p:blipFill>
          <a:blip r:embed="rId3">
            <a:alphaModFix/>
          </a:blip>
          <a:stretch>
            <a:fillRect/>
          </a:stretch>
        </p:blipFill>
        <p:spPr>
          <a:xfrm>
            <a:off x="5624850" y="1828025"/>
            <a:ext cx="1981200" cy="1581150"/>
          </a:xfrm>
          <a:prstGeom prst="rect">
            <a:avLst/>
          </a:prstGeom>
          <a:noFill/>
          <a:ln>
            <a:noFill/>
          </a:ln>
        </p:spPr>
      </p:pic>
      <p:sp>
        <p:nvSpPr>
          <p:cNvPr id="730" name="Google Shape;730;p83"/>
          <p:cNvSpPr txBox="1"/>
          <p:nvPr>
            <p:ph idx="4294967295" type="body"/>
          </p:nvPr>
        </p:nvSpPr>
        <p:spPr>
          <a:xfrm>
            <a:off x="713100" y="1696500"/>
            <a:ext cx="6007800" cy="27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Arial"/>
                <a:ea typeface="Arial"/>
                <a:cs typeface="Arial"/>
                <a:sym typeface="Arial"/>
              </a:rPr>
              <a:t>Fonction d'agrégation</a:t>
            </a:r>
            <a:endParaRPr sz="1800">
              <a:solidFill>
                <a:schemeClr val="dk2"/>
              </a:solidFill>
              <a:latin typeface="Arial"/>
              <a:ea typeface="Arial"/>
              <a:cs typeface="Arial"/>
              <a:sym typeface="Arial"/>
            </a:endParaRPr>
          </a:p>
          <a:p>
            <a:pPr indent="0" lvl="0" marL="0" rtl="0" algn="l">
              <a:spcBef>
                <a:spcPts val="0"/>
              </a:spcBef>
              <a:spcAft>
                <a:spcPts val="0"/>
              </a:spcAft>
              <a:buNone/>
            </a:pPr>
            <a:r>
              <a:rPr lang="en">
                <a:solidFill>
                  <a:schemeClr val="dk2"/>
                </a:solidFill>
                <a:latin typeface="Arial"/>
                <a:ea typeface="Arial"/>
                <a:cs typeface="Arial"/>
                <a:sym typeface="Arial"/>
              </a:rPr>
              <a:t>qt est initialisé à 0</a:t>
            </a:r>
            <a:endParaRPr>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13100" y="539400"/>
            <a:ext cx="4117800" cy="11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Problématique</a:t>
            </a:r>
            <a:endParaRPr/>
          </a:p>
        </p:txBody>
      </p:sp>
      <p:sp>
        <p:nvSpPr>
          <p:cNvPr id="246" name="Google Shape;246;p39"/>
          <p:cNvSpPr txBox="1"/>
          <p:nvPr>
            <p:ph idx="1" type="body"/>
          </p:nvPr>
        </p:nvSpPr>
        <p:spPr>
          <a:xfrm>
            <a:off x="713100" y="1467900"/>
            <a:ext cx="4117800" cy="278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rPr>
              <a:t>Reconnaître des odeurs à partir d’une molécule</a:t>
            </a:r>
            <a:endParaRPr sz="1700">
              <a:solidFill>
                <a:schemeClr val="dk2"/>
              </a:solidFill>
            </a:endParaRPr>
          </a:p>
          <a:p>
            <a:pPr indent="0" lvl="0" marL="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rPr lang="en" sz="1700">
                <a:solidFill>
                  <a:schemeClr val="dk2"/>
                </a:solidFill>
              </a:rPr>
              <a:t>Représenter une molécule par un graphe</a:t>
            </a:r>
            <a:endParaRPr sz="1700">
              <a:solidFill>
                <a:schemeClr val="dk2"/>
              </a:solidFill>
            </a:endParaRPr>
          </a:p>
          <a:p>
            <a:pPr indent="0" lvl="0" marL="0" rtl="0" algn="l">
              <a:spcBef>
                <a:spcPts val="0"/>
              </a:spcBef>
              <a:spcAft>
                <a:spcPts val="0"/>
              </a:spcAft>
              <a:buNone/>
            </a:pPr>
            <a:r>
              <a:t/>
            </a:r>
            <a:endParaRPr sz="1700">
              <a:solidFill>
                <a:schemeClr val="dk2"/>
              </a:solidFill>
            </a:endParaRPr>
          </a:p>
          <a:p>
            <a:pPr indent="0" lvl="0" marL="0" rtl="0" algn="l">
              <a:spcBef>
                <a:spcPts val="0"/>
              </a:spcBef>
              <a:spcAft>
                <a:spcPts val="0"/>
              </a:spcAft>
              <a:buNone/>
            </a:pPr>
            <a:r>
              <a:t/>
            </a:r>
            <a:endParaRPr sz="1700">
              <a:solidFill>
                <a:schemeClr val="dk2"/>
              </a:solidFill>
            </a:endParaRPr>
          </a:p>
        </p:txBody>
      </p:sp>
      <p:pic>
        <p:nvPicPr>
          <p:cNvPr id="247" name="Google Shape;247;p39"/>
          <p:cNvPicPr preferRelativeResize="0"/>
          <p:nvPr/>
        </p:nvPicPr>
        <p:blipFill>
          <a:blip r:embed="rId3">
            <a:alphaModFix/>
          </a:blip>
          <a:stretch>
            <a:fillRect/>
          </a:stretch>
        </p:blipFill>
        <p:spPr>
          <a:xfrm>
            <a:off x="5708950" y="79051"/>
            <a:ext cx="3333000" cy="1568850"/>
          </a:xfrm>
          <a:prstGeom prst="rect">
            <a:avLst/>
          </a:prstGeom>
          <a:noFill/>
          <a:ln>
            <a:noFill/>
          </a:ln>
        </p:spPr>
      </p:pic>
      <p:pic>
        <p:nvPicPr>
          <p:cNvPr id="248" name="Google Shape;248;p39"/>
          <p:cNvPicPr preferRelativeResize="0"/>
          <p:nvPr/>
        </p:nvPicPr>
        <p:blipFill>
          <a:blip r:embed="rId4">
            <a:alphaModFix/>
          </a:blip>
          <a:stretch>
            <a:fillRect/>
          </a:stretch>
        </p:blipFill>
        <p:spPr>
          <a:xfrm>
            <a:off x="3996098" y="3098473"/>
            <a:ext cx="2169275" cy="1443550"/>
          </a:xfrm>
          <a:prstGeom prst="rect">
            <a:avLst/>
          </a:prstGeom>
          <a:noFill/>
          <a:ln>
            <a:noFill/>
          </a:ln>
        </p:spPr>
      </p:pic>
      <p:pic>
        <p:nvPicPr>
          <p:cNvPr id="249" name="Google Shape;249;p39"/>
          <p:cNvPicPr preferRelativeResize="0"/>
          <p:nvPr/>
        </p:nvPicPr>
        <p:blipFill>
          <a:blip r:embed="rId5">
            <a:alphaModFix/>
          </a:blip>
          <a:stretch>
            <a:fillRect/>
          </a:stretch>
        </p:blipFill>
        <p:spPr>
          <a:xfrm>
            <a:off x="713100" y="3158050"/>
            <a:ext cx="2079750" cy="1383975"/>
          </a:xfrm>
          <a:prstGeom prst="rect">
            <a:avLst/>
          </a:prstGeom>
          <a:noFill/>
          <a:ln>
            <a:noFill/>
          </a:ln>
        </p:spPr>
      </p:pic>
      <p:pic>
        <p:nvPicPr>
          <p:cNvPr id="250" name="Google Shape;250;p39"/>
          <p:cNvPicPr preferRelativeResize="0"/>
          <p:nvPr/>
        </p:nvPicPr>
        <p:blipFill>
          <a:blip r:embed="rId6">
            <a:alphaModFix/>
          </a:blip>
          <a:stretch>
            <a:fillRect/>
          </a:stretch>
        </p:blipFill>
        <p:spPr>
          <a:xfrm>
            <a:off x="5894217" y="1696499"/>
            <a:ext cx="2962459" cy="1225100"/>
          </a:xfrm>
          <a:prstGeom prst="rect">
            <a:avLst/>
          </a:prstGeom>
          <a:noFill/>
          <a:ln>
            <a:noFill/>
          </a:ln>
        </p:spPr>
      </p:pic>
      <p:sp>
        <p:nvSpPr>
          <p:cNvPr id="251" name="Google Shape;251;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0"/>
          <p:cNvSpPr txBox="1"/>
          <p:nvPr>
            <p:ph type="title"/>
          </p:nvPr>
        </p:nvSpPr>
        <p:spPr>
          <a:xfrm>
            <a:off x="713100" y="2390125"/>
            <a:ext cx="5577600" cy="1611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Solutions proposées</a:t>
            </a:r>
            <a:endParaRPr/>
          </a:p>
        </p:txBody>
      </p:sp>
      <p:sp>
        <p:nvSpPr>
          <p:cNvPr id="257" name="Google Shape;257;p40"/>
          <p:cNvSpPr/>
          <p:nvPr/>
        </p:nvSpPr>
        <p:spPr>
          <a:xfrm>
            <a:off x="806087" y="1296888"/>
            <a:ext cx="1062600" cy="1062600"/>
          </a:xfrm>
          <a:prstGeom prst="ellipse">
            <a:avLst/>
          </a:prstGeom>
          <a:gradFill>
            <a:gsLst>
              <a:gs pos="0">
                <a:srgbClr val="EEDB28"/>
              </a:gs>
              <a:gs pos="46000">
                <a:schemeClr val="accent3"/>
              </a:gs>
              <a:gs pos="100000">
                <a:schemeClr val="accent4"/>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0"/>
          <p:cNvSpPr txBox="1"/>
          <p:nvPr>
            <p:ph idx="2" type="title"/>
          </p:nvPr>
        </p:nvSpPr>
        <p:spPr>
          <a:xfrm>
            <a:off x="941975" y="1407300"/>
            <a:ext cx="8568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59" name="Google Shape;259;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1"/>
          <p:cNvSpPr txBox="1"/>
          <p:nvPr>
            <p:ph type="title"/>
          </p:nvPr>
        </p:nvSpPr>
        <p:spPr>
          <a:xfrm>
            <a:off x="720000" y="60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Sources</a:t>
            </a:r>
            <a:endParaRPr/>
          </a:p>
        </p:txBody>
      </p:sp>
      <p:sp>
        <p:nvSpPr>
          <p:cNvPr id="265" name="Google Shape;265;p41"/>
          <p:cNvSpPr txBox="1"/>
          <p:nvPr>
            <p:ph idx="12" type="sldNum"/>
          </p:nvPr>
        </p:nvSpPr>
        <p:spPr>
          <a:xfrm>
            <a:off x="82519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6" name="Google Shape;266;p41"/>
          <p:cNvSpPr txBox="1"/>
          <p:nvPr/>
        </p:nvSpPr>
        <p:spPr>
          <a:xfrm>
            <a:off x="6134525" y="871825"/>
            <a:ext cx="2292300" cy="84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Article: Olfactory Label Prediction on Aroma-Chemical Pairs </a:t>
            </a:r>
            <a:r>
              <a:rPr b="1" lang="en" sz="1000" u="sng">
                <a:solidFill>
                  <a:schemeClr val="hlink"/>
                </a:solidFill>
                <a:latin typeface="Barlow"/>
                <a:ea typeface="Barlow"/>
                <a:cs typeface="Barlow"/>
                <a:sym typeface="Barlow"/>
                <a:hlinkClick action="ppaction://hlinksldjump" r:id="rId3"/>
              </a:rPr>
              <a:t>[LS24] </a:t>
            </a:r>
            <a:endParaRPr b="1" sz="1200">
              <a:solidFill>
                <a:schemeClr val="dk1"/>
              </a:solidFill>
              <a:latin typeface="Barlow"/>
              <a:ea typeface="Barlow"/>
              <a:cs typeface="Barlow"/>
              <a:sym typeface="Barlow"/>
            </a:endParaRPr>
          </a:p>
        </p:txBody>
      </p:sp>
      <p:sp>
        <p:nvSpPr>
          <p:cNvPr id="267" name="Google Shape;267;p41"/>
          <p:cNvSpPr txBox="1"/>
          <p:nvPr/>
        </p:nvSpPr>
        <p:spPr>
          <a:xfrm>
            <a:off x="939883" y="871825"/>
            <a:ext cx="2276400" cy="839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Article: Machine Learning for Scent: Learning Generalizable Perceptual Representations of Small Molecules  </a:t>
            </a:r>
            <a:r>
              <a:rPr b="1" lang="en" sz="1000" u="sng">
                <a:solidFill>
                  <a:schemeClr val="hlink"/>
                </a:solidFill>
                <a:latin typeface="Barlow"/>
                <a:ea typeface="Barlow"/>
                <a:cs typeface="Barlow"/>
                <a:sym typeface="Barlow"/>
                <a:hlinkClick action="ppaction://hlinksldjump" r:id="rId4"/>
              </a:rPr>
              <a:t>[BSLW19]</a:t>
            </a:r>
            <a:endParaRPr b="1" sz="1200">
              <a:solidFill>
                <a:schemeClr val="dk1"/>
              </a:solidFill>
              <a:latin typeface="Barlow"/>
              <a:ea typeface="Barlow"/>
              <a:cs typeface="Barlow"/>
              <a:sym typeface="Barlow"/>
            </a:endParaRPr>
          </a:p>
        </p:txBody>
      </p:sp>
      <p:sp>
        <p:nvSpPr>
          <p:cNvPr id="268" name="Google Shape;268;p41"/>
          <p:cNvSpPr txBox="1"/>
          <p:nvPr/>
        </p:nvSpPr>
        <p:spPr>
          <a:xfrm>
            <a:off x="1339778" y="2543567"/>
            <a:ext cx="1476600" cy="425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Barlow"/>
                <a:ea typeface="Barlow"/>
                <a:cs typeface="Barlow"/>
                <a:sym typeface="Barlow"/>
              </a:rPr>
              <a:t>Git: Stellargraphe</a:t>
            </a:r>
            <a:endParaRPr sz="1300">
              <a:solidFill>
                <a:schemeClr val="dk1"/>
              </a:solidFill>
              <a:latin typeface="Barlow"/>
              <a:ea typeface="Barlow"/>
              <a:cs typeface="Barlow"/>
              <a:sym typeface="Barlow"/>
            </a:endParaRPr>
          </a:p>
          <a:p>
            <a:pPr indent="0" lvl="0" marL="0" rtl="0" algn="l">
              <a:spcBef>
                <a:spcPts val="0"/>
              </a:spcBef>
              <a:spcAft>
                <a:spcPts val="0"/>
              </a:spcAft>
              <a:buNone/>
            </a:pPr>
            <a:r>
              <a:rPr b="1" lang="en" sz="1000">
                <a:solidFill>
                  <a:schemeClr val="dk1"/>
                </a:solidFill>
                <a:latin typeface="Barlow"/>
                <a:ea typeface="Barlow"/>
                <a:cs typeface="Barlow"/>
                <a:sym typeface="Barlow"/>
              </a:rPr>
              <a:t>[</a:t>
            </a:r>
            <a:r>
              <a:rPr b="1" lang="en" sz="1000" u="sng">
                <a:solidFill>
                  <a:schemeClr val="hlink"/>
                </a:solidFill>
                <a:latin typeface="Barlow"/>
                <a:ea typeface="Barlow"/>
                <a:cs typeface="Barlow"/>
                <a:sym typeface="Barlow"/>
                <a:hlinkClick action="ppaction://hlinksldjump" r:id="rId5"/>
              </a:rPr>
              <a:t>gab23]</a:t>
            </a:r>
            <a:endParaRPr sz="1300">
              <a:solidFill>
                <a:schemeClr val="dk1"/>
              </a:solidFill>
              <a:latin typeface="Barlow"/>
              <a:ea typeface="Barlow"/>
              <a:cs typeface="Barlow"/>
              <a:sym typeface="Barlow"/>
            </a:endParaRPr>
          </a:p>
        </p:txBody>
      </p:sp>
      <p:sp>
        <p:nvSpPr>
          <p:cNvPr id="269" name="Google Shape;269;p41"/>
          <p:cNvSpPr txBox="1"/>
          <p:nvPr/>
        </p:nvSpPr>
        <p:spPr>
          <a:xfrm>
            <a:off x="3915612" y="2543580"/>
            <a:ext cx="1312800" cy="479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Barlow"/>
                <a:ea typeface="Barlow"/>
                <a:cs typeface="Barlow"/>
                <a:sym typeface="Barlow"/>
              </a:rPr>
              <a:t>Git: OpenPom</a:t>
            </a:r>
            <a:endParaRPr sz="1300">
              <a:solidFill>
                <a:schemeClr val="dk1"/>
              </a:solidFill>
              <a:latin typeface="Barlow"/>
              <a:ea typeface="Barlow"/>
              <a:cs typeface="Barlow"/>
              <a:sym typeface="Barlow"/>
            </a:endParaRPr>
          </a:p>
          <a:p>
            <a:pPr indent="0" lvl="0" marL="0" rtl="0" algn="l">
              <a:spcBef>
                <a:spcPts val="0"/>
              </a:spcBef>
              <a:spcAft>
                <a:spcPts val="0"/>
              </a:spcAft>
              <a:buNone/>
            </a:pPr>
            <a:r>
              <a:rPr b="1" lang="en" sz="1000" u="sng">
                <a:solidFill>
                  <a:schemeClr val="hlink"/>
                </a:solidFill>
                <a:latin typeface="Barlow"/>
                <a:ea typeface="Barlow"/>
                <a:cs typeface="Barlow"/>
                <a:sym typeface="Barlow"/>
                <a:hlinkClick action="ppaction://hlinksldjump" r:id="rId6"/>
              </a:rPr>
              <a:t>[BKSS23]</a:t>
            </a:r>
            <a:r>
              <a:rPr lang="en" sz="1000" u="sng">
                <a:solidFill>
                  <a:schemeClr val="hlink"/>
                </a:solidFill>
                <a:latin typeface="Barlow"/>
                <a:ea typeface="Barlow"/>
                <a:cs typeface="Barlow"/>
                <a:sym typeface="Barlow"/>
                <a:hlinkClick action="ppaction://hlinksldjump" r:id="rId7"/>
              </a:rPr>
              <a:t> </a:t>
            </a:r>
            <a:endParaRPr sz="1300">
              <a:solidFill>
                <a:schemeClr val="dk1"/>
              </a:solidFill>
              <a:latin typeface="Barlow"/>
              <a:ea typeface="Barlow"/>
              <a:cs typeface="Barlow"/>
              <a:sym typeface="Barlow"/>
            </a:endParaRPr>
          </a:p>
        </p:txBody>
      </p:sp>
      <p:cxnSp>
        <p:nvCxnSpPr>
          <p:cNvPr id="270" name="Google Shape;270;p41"/>
          <p:cNvCxnSpPr>
            <a:stCxn id="268" idx="0"/>
            <a:endCxn id="267" idx="2"/>
          </p:cNvCxnSpPr>
          <p:nvPr/>
        </p:nvCxnSpPr>
        <p:spPr>
          <a:xfrm rot="10800000">
            <a:off x="2078078" y="1711367"/>
            <a:ext cx="0" cy="832200"/>
          </a:xfrm>
          <a:prstGeom prst="straightConnector1">
            <a:avLst/>
          </a:prstGeom>
          <a:noFill/>
          <a:ln cap="flat" cmpd="sng" w="9525">
            <a:solidFill>
              <a:schemeClr val="dk2"/>
            </a:solidFill>
            <a:prstDash val="solid"/>
            <a:round/>
            <a:headEnd len="med" w="med" type="none"/>
            <a:tailEnd len="med" w="med" type="triangle"/>
          </a:ln>
        </p:spPr>
      </p:cxnSp>
      <p:sp>
        <p:nvSpPr>
          <p:cNvPr id="271" name="Google Shape;271;p41"/>
          <p:cNvSpPr txBox="1"/>
          <p:nvPr/>
        </p:nvSpPr>
        <p:spPr>
          <a:xfrm>
            <a:off x="6543637" y="2504429"/>
            <a:ext cx="1487100" cy="558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1"/>
                </a:solidFill>
                <a:latin typeface="Barlow"/>
                <a:ea typeface="Barlow"/>
                <a:cs typeface="Barlow"/>
                <a:sym typeface="Barlow"/>
              </a:rPr>
              <a:t>Git: Paires de molécules </a:t>
            </a:r>
            <a:r>
              <a:rPr b="1" lang="en" sz="1000" u="sng">
                <a:solidFill>
                  <a:schemeClr val="hlink"/>
                </a:solidFill>
                <a:latin typeface="Barlow"/>
                <a:ea typeface="Barlow"/>
                <a:cs typeface="Barlow"/>
                <a:sym typeface="Barlow"/>
                <a:hlinkClick action="ppaction://hlinksldjump" r:id="rId8"/>
              </a:rPr>
              <a:t>[Sis25]</a:t>
            </a:r>
            <a:endParaRPr sz="1300">
              <a:solidFill>
                <a:schemeClr val="dk1"/>
              </a:solidFill>
              <a:latin typeface="Barlow"/>
              <a:ea typeface="Barlow"/>
              <a:cs typeface="Barlow"/>
              <a:sym typeface="Barlow"/>
            </a:endParaRPr>
          </a:p>
        </p:txBody>
      </p:sp>
      <p:cxnSp>
        <p:nvCxnSpPr>
          <p:cNvPr id="272" name="Google Shape;272;p41"/>
          <p:cNvCxnSpPr>
            <a:stCxn id="271" idx="0"/>
            <a:endCxn id="266" idx="2"/>
          </p:cNvCxnSpPr>
          <p:nvPr/>
        </p:nvCxnSpPr>
        <p:spPr>
          <a:xfrm rot="10800000">
            <a:off x="7280587" y="1718429"/>
            <a:ext cx="6600" cy="786000"/>
          </a:xfrm>
          <a:prstGeom prst="straightConnector1">
            <a:avLst/>
          </a:prstGeom>
          <a:noFill/>
          <a:ln cap="flat" cmpd="sng" w="9525">
            <a:solidFill>
              <a:schemeClr val="dk2"/>
            </a:solidFill>
            <a:prstDash val="solid"/>
            <a:round/>
            <a:headEnd len="med" w="med" type="none"/>
            <a:tailEnd len="med" w="med" type="triangle"/>
          </a:ln>
        </p:spPr>
      </p:cxnSp>
      <p:sp>
        <p:nvSpPr>
          <p:cNvPr id="273" name="Google Shape;273;p41"/>
          <p:cNvSpPr txBox="1"/>
          <p:nvPr/>
        </p:nvSpPr>
        <p:spPr>
          <a:xfrm>
            <a:off x="1576033" y="3520967"/>
            <a:ext cx="1001700" cy="5277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GCN</a:t>
            </a:r>
            <a:endParaRPr>
              <a:solidFill>
                <a:schemeClr val="dk1"/>
              </a:solidFill>
              <a:latin typeface="Barlow"/>
              <a:ea typeface="Barlow"/>
              <a:cs typeface="Barlow"/>
              <a:sym typeface="Barlow"/>
            </a:endParaRPr>
          </a:p>
        </p:txBody>
      </p:sp>
      <p:sp>
        <p:nvSpPr>
          <p:cNvPr id="274" name="Google Shape;274;p41"/>
          <p:cNvSpPr txBox="1"/>
          <p:nvPr/>
        </p:nvSpPr>
        <p:spPr>
          <a:xfrm>
            <a:off x="4077771" y="3444245"/>
            <a:ext cx="1001700" cy="604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MPNN</a:t>
            </a:r>
            <a:endParaRPr>
              <a:solidFill>
                <a:schemeClr val="dk1"/>
              </a:solidFill>
              <a:latin typeface="Barlow"/>
              <a:ea typeface="Barlow"/>
              <a:cs typeface="Barlow"/>
              <a:sym typeface="Barlow"/>
            </a:endParaRPr>
          </a:p>
        </p:txBody>
      </p:sp>
      <p:sp>
        <p:nvSpPr>
          <p:cNvPr id="275" name="Google Shape;275;p41"/>
          <p:cNvSpPr txBox="1"/>
          <p:nvPr/>
        </p:nvSpPr>
        <p:spPr>
          <a:xfrm>
            <a:off x="7575385" y="3363073"/>
            <a:ext cx="1008600" cy="6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MPNN</a:t>
            </a:r>
            <a:endParaRPr>
              <a:solidFill>
                <a:schemeClr val="dk1"/>
              </a:solidFill>
              <a:latin typeface="Barlow"/>
              <a:ea typeface="Barlow"/>
              <a:cs typeface="Barlow"/>
              <a:sym typeface="Barlow"/>
            </a:endParaRPr>
          </a:p>
        </p:txBody>
      </p:sp>
      <p:sp>
        <p:nvSpPr>
          <p:cNvPr id="276" name="Google Shape;276;p41"/>
          <p:cNvSpPr txBox="1"/>
          <p:nvPr/>
        </p:nvSpPr>
        <p:spPr>
          <a:xfrm>
            <a:off x="6272066" y="3398272"/>
            <a:ext cx="1008600" cy="6504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GIN</a:t>
            </a:r>
            <a:endParaRPr>
              <a:solidFill>
                <a:schemeClr val="dk1"/>
              </a:solidFill>
              <a:latin typeface="Barlow"/>
              <a:ea typeface="Barlow"/>
              <a:cs typeface="Barlow"/>
              <a:sym typeface="Barlow"/>
            </a:endParaRPr>
          </a:p>
        </p:txBody>
      </p:sp>
      <p:cxnSp>
        <p:nvCxnSpPr>
          <p:cNvPr id="277" name="Google Shape;277;p41"/>
          <p:cNvCxnSpPr>
            <a:stCxn id="267" idx="1"/>
            <a:endCxn id="273" idx="1"/>
          </p:cNvCxnSpPr>
          <p:nvPr/>
        </p:nvCxnSpPr>
        <p:spPr>
          <a:xfrm>
            <a:off x="939883" y="1291525"/>
            <a:ext cx="636000" cy="2493300"/>
          </a:xfrm>
          <a:prstGeom prst="bentConnector3">
            <a:avLst>
              <a:gd fmla="val -37441" name="adj1"/>
            </a:avLst>
          </a:prstGeom>
          <a:noFill/>
          <a:ln cap="flat" cmpd="sng" w="9525">
            <a:solidFill>
              <a:schemeClr val="dk2"/>
            </a:solidFill>
            <a:prstDash val="solid"/>
            <a:round/>
            <a:headEnd len="med" w="med" type="none"/>
            <a:tailEnd len="med" w="med" type="none"/>
          </a:ln>
        </p:spPr>
      </p:cxnSp>
      <p:cxnSp>
        <p:nvCxnSpPr>
          <p:cNvPr id="278" name="Google Shape;278;p41"/>
          <p:cNvCxnSpPr>
            <a:endCxn id="273" idx="1"/>
          </p:cNvCxnSpPr>
          <p:nvPr/>
        </p:nvCxnSpPr>
        <p:spPr>
          <a:xfrm>
            <a:off x="1379533" y="3777017"/>
            <a:ext cx="196500" cy="7800"/>
          </a:xfrm>
          <a:prstGeom prst="straightConnector1">
            <a:avLst/>
          </a:prstGeom>
          <a:noFill/>
          <a:ln cap="flat" cmpd="sng" w="9525">
            <a:solidFill>
              <a:schemeClr val="dk2"/>
            </a:solidFill>
            <a:prstDash val="solid"/>
            <a:round/>
            <a:headEnd len="med" w="med" type="none"/>
            <a:tailEnd len="med" w="med" type="triangle"/>
          </a:ln>
        </p:spPr>
      </p:cxnSp>
      <p:cxnSp>
        <p:nvCxnSpPr>
          <p:cNvPr id="279" name="Google Shape;279;p41"/>
          <p:cNvCxnSpPr>
            <a:stCxn id="268" idx="2"/>
            <a:endCxn id="273" idx="0"/>
          </p:cNvCxnSpPr>
          <p:nvPr/>
        </p:nvCxnSpPr>
        <p:spPr>
          <a:xfrm flipH="1">
            <a:off x="2076878" y="2968967"/>
            <a:ext cx="1200" cy="552000"/>
          </a:xfrm>
          <a:prstGeom prst="straightConnector1">
            <a:avLst/>
          </a:prstGeom>
          <a:noFill/>
          <a:ln cap="flat" cmpd="sng" w="9525">
            <a:solidFill>
              <a:schemeClr val="dk2"/>
            </a:solidFill>
            <a:prstDash val="solid"/>
            <a:round/>
            <a:headEnd len="med" w="med" type="none"/>
            <a:tailEnd len="med" w="med" type="triangle"/>
          </a:ln>
        </p:spPr>
      </p:cxnSp>
      <p:cxnSp>
        <p:nvCxnSpPr>
          <p:cNvPr id="280" name="Google Shape;280;p41"/>
          <p:cNvCxnSpPr>
            <a:stCxn id="269" idx="2"/>
            <a:endCxn id="274" idx="0"/>
          </p:cNvCxnSpPr>
          <p:nvPr/>
        </p:nvCxnSpPr>
        <p:spPr>
          <a:xfrm>
            <a:off x="4572012" y="3023280"/>
            <a:ext cx="6600" cy="420900"/>
          </a:xfrm>
          <a:prstGeom prst="straightConnector1">
            <a:avLst/>
          </a:prstGeom>
          <a:noFill/>
          <a:ln cap="flat" cmpd="sng" w="9525">
            <a:solidFill>
              <a:schemeClr val="dk2"/>
            </a:solidFill>
            <a:prstDash val="solid"/>
            <a:round/>
            <a:headEnd len="med" w="med" type="none"/>
            <a:tailEnd len="med" w="med" type="triangle"/>
          </a:ln>
        </p:spPr>
      </p:cxnSp>
      <p:cxnSp>
        <p:nvCxnSpPr>
          <p:cNvPr id="281" name="Google Shape;281;p41"/>
          <p:cNvCxnSpPr/>
          <p:nvPr/>
        </p:nvCxnSpPr>
        <p:spPr>
          <a:xfrm flipH="1">
            <a:off x="7915775" y="3036675"/>
            <a:ext cx="6000" cy="428100"/>
          </a:xfrm>
          <a:prstGeom prst="straightConnector1">
            <a:avLst/>
          </a:prstGeom>
          <a:noFill/>
          <a:ln cap="flat" cmpd="sng" w="9525">
            <a:solidFill>
              <a:schemeClr val="dk2"/>
            </a:solidFill>
            <a:prstDash val="solid"/>
            <a:round/>
            <a:headEnd len="med" w="med" type="none"/>
            <a:tailEnd len="med" w="med" type="triangle"/>
          </a:ln>
        </p:spPr>
      </p:cxnSp>
      <p:cxnSp>
        <p:nvCxnSpPr>
          <p:cNvPr id="282" name="Google Shape;282;p41"/>
          <p:cNvCxnSpPr>
            <a:stCxn id="266" idx="3"/>
            <a:endCxn id="275" idx="3"/>
          </p:cNvCxnSpPr>
          <p:nvPr/>
        </p:nvCxnSpPr>
        <p:spPr>
          <a:xfrm>
            <a:off x="8426825" y="1295125"/>
            <a:ext cx="157200" cy="2393100"/>
          </a:xfrm>
          <a:prstGeom prst="bentConnector3">
            <a:avLst>
              <a:gd fmla="val 251454" name="adj1"/>
            </a:avLst>
          </a:prstGeom>
          <a:noFill/>
          <a:ln cap="flat" cmpd="sng" w="9525">
            <a:solidFill>
              <a:schemeClr val="dk2"/>
            </a:solidFill>
            <a:prstDash val="solid"/>
            <a:round/>
            <a:headEnd len="med" w="med" type="none"/>
            <a:tailEnd len="med" w="med" type="none"/>
          </a:ln>
        </p:spPr>
      </p:cxnSp>
      <p:cxnSp>
        <p:nvCxnSpPr>
          <p:cNvPr id="283" name="Google Shape;283;p41"/>
          <p:cNvCxnSpPr>
            <a:stCxn id="266" idx="1"/>
            <a:endCxn id="276" idx="1"/>
          </p:cNvCxnSpPr>
          <p:nvPr/>
        </p:nvCxnSpPr>
        <p:spPr>
          <a:xfrm>
            <a:off x="6134525" y="1295125"/>
            <a:ext cx="137400" cy="2428200"/>
          </a:xfrm>
          <a:prstGeom prst="bentConnector3">
            <a:avLst>
              <a:gd fmla="val -173308" name="adj1"/>
            </a:avLst>
          </a:prstGeom>
          <a:noFill/>
          <a:ln cap="flat" cmpd="sng" w="9525">
            <a:solidFill>
              <a:schemeClr val="dk2"/>
            </a:solidFill>
            <a:prstDash val="solid"/>
            <a:round/>
            <a:headEnd len="med" w="med" type="none"/>
            <a:tailEnd len="med" w="med" type="none"/>
          </a:ln>
        </p:spPr>
      </p:cxnSp>
      <p:cxnSp>
        <p:nvCxnSpPr>
          <p:cNvPr id="284" name="Google Shape;284;p41"/>
          <p:cNvCxnSpPr>
            <a:endCxn id="276" idx="1"/>
          </p:cNvCxnSpPr>
          <p:nvPr/>
        </p:nvCxnSpPr>
        <p:spPr>
          <a:xfrm>
            <a:off x="5925866" y="3717772"/>
            <a:ext cx="346200" cy="57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41"/>
          <p:cNvCxnSpPr>
            <a:endCxn id="275" idx="3"/>
          </p:cNvCxnSpPr>
          <p:nvPr/>
        </p:nvCxnSpPr>
        <p:spPr>
          <a:xfrm flipH="1">
            <a:off x="8583985" y="3681373"/>
            <a:ext cx="216600" cy="6900"/>
          </a:xfrm>
          <a:prstGeom prst="straightConnector1">
            <a:avLst/>
          </a:prstGeom>
          <a:noFill/>
          <a:ln cap="flat" cmpd="sng" w="9525">
            <a:solidFill>
              <a:schemeClr val="dk2"/>
            </a:solidFill>
            <a:prstDash val="solid"/>
            <a:round/>
            <a:headEnd len="med" w="med" type="none"/>
            <a:tailEnd len="med" w="med" type="triangle"/>
          </a:ln>
        </p:spPr>
      </p:cxnSp>
      <p:sp>
        <p:nvSpPr>
          <p:cNvPr id="286" name="Google Shape;286;p41"/>
          <p:cNvSpPr txBox="1"/>
          <p:nvPr/>
        </p:nvSpPr>
        <p:spPr>
          <a:xfrm>
            <a:off x="3527575" y="866875"/>
            <a:ext cx="2102100" cy="846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Barlow"/>
                <a:ea typeface="Barlow"/>
                <a:cs typeface="Barlow"/>
                <a:sym typeface="Barlow"/>
              </a:rPr>
              <a:t>Article: </a:t>
            </a:r>
            <a:r>
              <a:rPr b="1" lang="en" sz="1200">
                <a:solidFill>
                  <a:schemeClr val="dk1"/>
                </a:solidFill>
                <a:latin typeface="Barlow"/>
                <a:ea typeface="Barlow"/>
                <a:cs typeface="Barlow"/>
                <a:sym typeface="Barlow"/>
              </a:rPr>
              <a:t>A Principal Odor Map Uni es Diverse Tasks in Human Olfactory Perception </a:t>
            </a:r>
            <a:r>
              <a:rPr b="1" lang="en" sz="1000" u="sng">
                <a:solidFill>
                  <a:schemeClr val="hlink"/>
                </a:solidFill>
                <a:latin typeface="Barlow"/>
                <a:ea typeface="Barlow"/>
                <a:cs typeface="Barlow"/>
                <a:sym typeface="Barlow"/>
                <a:hlinkClick action="ppaction://hlinksldjump" r:id="rId9"/>
              </a:rPr>
              <a:t>[LMSL+22] </a:t>
            </a:r>
            <a:endParaRPr b="1" sz="1200">
              <a:solidFill>
                <a:schemeClr val="dk1"/>
              </a:solidFill>
              <a:latin typeface="Barlow"/>
              <a:ea typeface="Barlow"/>
              <a:cs typeface="Barlow"/>
              <a:sym typeface="Barlow"/>
            </a:endParaRPr>
          </a:p>
        </p:txBody>
      </p:sp>
      <p:cxnSp>
        <p:nvCxnSpPr>
          <p:cNvPr id="287" name="Google Shape;287;p41"/>
          <p:cNvCxnSpPr>
            <a:stCxn id="269" idx="0"/>
            <a:endCxn id="286" idx="2"/>
          </p:cNvCxnSpPr>
          <p:nvPr/>
        </p:nvCxnSpPr>
        <p:spPr>
          <a:xfrm flipH="1" rot="10800000">
            <a:off x="4572012" y="1713480"/>
            <a:ext cx="6600" cy="830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2"/>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Solutions proposées dans la littérature</a:t>
            </a:r>
            <a:endParaRPr/>
          </a:p>
        </p:txBody>
      </p:sp>
      <p:sp>
        <p:nvSpPr>
          <p:cNvPr id="293" name="Google Shape;293;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sp>
        <p:nvSpPr>
          <p:cNvPr id="294" name="Google Shape;294;p42"/>
          <p:cNvSpPr txBox="1"/>
          <p:nvPr>
            <p:ph idx="1" type="body"/>
          </p:nvPr>
        </p:nvSpPr>
        <p:spPr>
          <a:xfrm>
            <a:off x="719975" y="1194525"/>
            <a:ext cx="4817700" cy="1800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Random forest models (RF)</a:t>
            </a:r>
            <a:endParaRPr sz="1700"/>
          </a:p>
          <a:p>
            <a:pPr indent="-336550" lvl="0" marL="457200" rtl="0" algn="l">
              <a:spcBef>
                <a:spcPts val="0"/>
              </a:spcBef>
              <a:spcAft>
                <a:spcPts val="0"/>
              </a:spcAft>
              <a:buSzPts val="1700"/>
              <a:buChar char="●"/>
            </a:pPr>
            <a:r>
              <a:rPr lang="en" sz="1700"/>
              <a:t> k-nearest neighbor models (KNN)</a:t>
            </a:r>
            <a:endParaRPr sz="1700"/>
          </a:p>
          <a:p>
            <a:pPr indent="-336550" lvl="0" marL="457200" rtl="0" algn="l">
              <a:spcBef>
                <a:spcPts val="0"/>
              </a:spcBef>
              <a:spcAft>
                <a:spcPts val="0"/>
              </a:spcAft>
              <a:buSzPts val="1700"/>
              <a:buChar char="●"/>
            </a:pPr>
            <a:r>
              <a:rPr lang="en" sz="1700"/>
              <a:t>GNN</a:t>
            </a:r>
            <a:endParaRPr sz="1700"/>
          </a:p>
        </p:txBody>
      </p:sp>
      <p:pic>
        <p:nvPicPr>
          <p:cNvPr id="295" name="Google Shape;295;p42"/>
          <p:cNvPicPr preferRelativeResize="0"/>
          <p:nvPr/>
        </p:nvPicPr>
        <p:blipFill>
          <a:blip r:embed="rId3">
            <a:alphaModFix/>
          </a:blip>
          <a:stretch>
            <a:fillRect/>
          </a:stretch>
        </p:blipFill>
        <p:spPr>
          <a:xfrm>
            <a:off x="1653625" y="2705025"/>
            <a:ext cx="5895975" cy="1609725"/>
          </a:xfrm>
          <a:prstGeom prst="rect">
            <a:avLst/>
          </a:prstGeom>
          <a:noFill/>
          <a:ln>
            <a:noFill/>
          </a:ln>
        </p:spPr>
      </p:pic>
      <p:sp>
        <p:nvSpPr>
          <p:cNvPr id="296" name="Google Shape;296;p42"/>
          <p:cNvSpPr txBox="1"/>
          <p:nvPr/>
        </p:nvSpPr>
        <p:spPr>
          <a:xfrm>
            <a:off x="786600" y="2093725"/>
            <a:ext cx="7637400" cy="51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Space Grotesk"/>
                <a:ea typeface="Space Grotesk"/>
                <a:cs typeface="Space Grotesk"/>
                <a:sym typeface="Space Grotesk"/>
              </a:rPr>
              <a:t>Comparaison</a:t>
            </a:r>
            <a:endParaRPr>
              <a:solidFill>
                <a:schemeClr val="dk1"/>
              </a:solidFill>
              <a:latin typeface="Barlow"/>
              <a:ea typeface="Barlow"/>
              <a:cs typeface="Barlow"/>
              <a:sym typeface="Barlow"/>
            </a:endParaRPr>
          </a:p>
        </p:txBody>
      </p:sp>
      <p:sp>
        <p:nvSpPr>
          <p:cNvPr id="297" name="Google Shape;297;p42"/>
          <p:cNvSpPr txBox="1"/>
          <p:nvPr/>
        </p:nvSpPr>
        <p:spPr>
          <a:xfrm>
            <a:off x="1465325" y="4368850"/>
            <a:ext cx="6246000" cy="33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a:ea typeface="Barlow"/>
                <a:cs typeface="Barlow"/>
                <a:sym typeface="Barlow"/>
              </a:rPr>
              <a:t>Figure 1: Tableau de comparaison des modèles de prédiction d’odeur - article </a:t>
            </a:r>
            <a:r>
              <a:rPr b="1" lang="en" sz="1200">
                <a:solidFill>
                  <a:schemeClr val="dk1"/>
                </a:solidFill>
                <a:latin typeface="Barlow"/>
                <a:ea typeface="Barlow"/>
                <a:cs typeface="Barlow"/>
                <a:sym typeface="Barlow"/>
              </a:rPr>
              <a:t> </a:t>
            </a:r>
            <a:r>
              <a:rPr b="1" lang="en" sz="1000" u="sng">
                <a:solidFill>
                  <a:schemeClr val="hlink"/>
                </a:solidFill>
                <a:latin typeface="Barlow"/>
                <a:ea typeface="Barlow"/>
                <a:cs typeface="Barlow"/>
                <a:sym typeface="Barlow"/>
                <a:hlinkClick action="ppaction://hlinksldjump" r:id="rId4"/>
              </a:rPr>
              <a:t>[BSLW19]</a:t>
            </a:r>
            <a:endParaRPr>
              <a:solidFill>
                <a:schemeClr val="dk1"/>
              </a:solidFill>
              <a:latin typeface="Barlow"/>
              <a:ea typeface="Barlow"/>
              <a:cs typeface="Barlow"/>
              <a:sym typeface="Barlo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000"/>
                                        <p:tgtEl>
                                          <p:spTgt spid="2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3"/>
          <p:cNvSpPr txBox="1"/>
          <p:nvPr>
            <p:ph type="title"/>
          </p:nvPr>
        </p:nvSpPr>
        <p:spPr>
          <a:xfrm>
            <a:off x="720000" y="5394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GNN (Graph Neural Network)</a:t>
            </a:r>
            <a:endParaRPr/>
          </a:p>
        </p:txBody>
      </p:sp>
      <p:sp>
        <p:nvSpPr>
          <p:cNvPr id="303" name="Google Shape;303;p43"/>
          <p:cNvSpPr txBox="1"/>
          <p:nvPr>
            <p:ph idx="4294967295" type="body"/>
          </p:nvPr>
        </p:nvSpPr>
        <p:spPr>
          <a:xfrm>
            <a:off x="720000" y="1694025"/>
            <a:ext cx="3458100" cy="2787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2"/>
              </a:buClr>
              <a:buSzPts val="1400"/>
              <a:buChar char="●"/>
            </a:pPr>
            <a:r>
              <a:rPr lang="en">
                <a:solidFill>
                  <a:schemeClr val="dk2"/>
                </a:solidFill>
              </a:rPr>
              <a:t>Couche de GNN</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Message Passing</a:t>
            </a:r>
            <a:endParaRPr>
              <a:solidFill>
                <a:schemeClr val="dk2"/>
              </a:solidFill>
            </a:endParaRPr>
          </a:p>
          <a:p>
            <a:pPr indent="-317500" lvl="1" marL="914400" rtl="0" algn="l">
              <a:spcBef>
                <a:spcPts val="0"/>
              </a:spcBef>
              <a:spcAft>
                <a:spcPts val="0"/>
              </a:spcAft>
              <a:buClr>
                <a:schemeClr val="dk2"/>
              </a:buClr>
              <a:buSzPts val="1400"/>
              <a:buChar char="○"/>
            </a:pPr>
            <a:r>
              <a:rPr lang="en">
                <a:solidFill>
                  <a:schemeClr val="dk2"/>
                </a:solidFill>
              </a:rPr>
              <a:t>Agrégation des message</a:t>
            </a:r>
            <a:endParaRPr>
              <a:solidFill>
                <a:schemeClr val="dk2"/>
              </a:solidFill>
            </a:endParaRPr>
          </a:p>
          <a:p>
            <a:pPr indent="0" lvl="0" marL="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Phase de READOUT(agrégation des noeuds)</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Décodeur (prédiction)</a:t>
            </a:r>
            <a:endParaRPr>
              <a:solidFill>
                <a:schemeClr val="dk2"/>
              </a:solidFill>
            </a:endParaRPr>
          </a:p>
        </p:txBody>
      </p:sp>
      <p:sp>
        <p:nvSpPr>
          <p:cNvPr id="304" name="Google Shape;304;p43"/>
          <p:cNvSpPr txBox="1"/>
          <p:nvPr/>
        </p:nvSpPr>
        <p:spPr>
          <a:xfrm>
            <a:off x="4178200" y="2804925"/>
            <a:ext cx="4157100" cy="72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a:ea typeface="Barlow"/>
                <a:cs typeface="Barlow"/>
                <a:sym typeface="Barlow"/>
              </a:rPr>
              <a:t>Figure 3: </a:t>
            </a:r>
            <a:r>
              <a:rPr lang="en" sz="1200">
                <a:solidFill>
                  <a:schemeClr val="dk1"/>
                </a:solidFill>
                <a:latin typeface="Barlow"/>
                <a:ea typeface="Barlow"/>
                <a:cs typeface="Barlow"/>
                <a:sym typeface="Barlow"/>
              </a:rPr>
              <a:t>Processus de </a:t>
            </a:r>
            <a:r>
              <a:rPr i="1" lang="en" sz="1200">
                <a:solidFill>
                  <a:schemeClr val="dk1"/>
                </a:solidFill>
                <a:latin typeface="Barlow"/>
                <a:ea typeface="Barlow"/>
                <a:cs typeface="Barlow"/>
                <a:sym typeface="Barlow"/>
              </a:rPr>
              <a:t>Message Passing</a:t>
            </a:r>
            <a:r>
              <a:rPr lang="en" sz="1200">
                <a:solidFill>
                  <a:schemeClr val="dk1"/>
                </a:solidFill>
                <a:latin typeface="Barlow"/>
                <a:ea typeface="Barlow"/>
                <a:cs typeface="Barlow"/>
                <a:sym typeface="Barlow"/>
              </a:rPr>
              <a:t> et d'</a:t>
            </a:r>
            <a:r>
              <a:rPr i="1" lang="en" sz="1200">
                <a:solidFill>
                  <a:schemeClr val="dk1"/>
                </a:solidFill>
                <a:latin typeface="Barlow"/>
                <a:ea typeface="Barlow"/>
                <a:cs typeface="Barlow"/>
                <a:sym typeface="Barlow"/>
              </a:rPr>
              <a:t>Agrégation</a:t>
            </a:r>
            <a:r>
              <a:rPr lang="en" sz="1200">
                <a:solidFill>
                  <a:schemeClr val="dk1"/>
                </a:solidFill>
                <a:latin typeface="Barlow"/>
                <a:ea typeface="Barlow"/>
                <a:cs typeface="Barlow"/>
                <a:sym typeface="Barlow"/>
              </a:rPr>
              <a:t> dans les GNN</a:t>
            </a:r>
            <a:r>
              <a:rPr lang="en" u="sng">
                <a:solidFill>
                  <a:schemeClr val="hlink"/>
                </a:solidFill>
                <a:latin typeface="Barlow"/>
                <a:ea typeface="Barlow"/>
                <a:cs typeface="Barlow"/>
                <a:sym typeface="Barlow"/>
                <a:hlinkClick action="ppaction://hlinksldjump" r:id="rId3"/>
              </a:rPr>
              <a:t> </a:t>
            </a:r>
            <a:r>
              <a:rPr lang="en" sz="1000" u="sng">
                <a:solidFill>
                  <a:schemeClr val="hlink"/>
                </a:solidFill>
                <a:latin typeface="Barlow"/>
                <a:ea typeface="Barlow"/>
                <a:cs typeface="Barlow"/>
                <a:sym typeface="Barlow"/>
                <a:hlinkClick action="ppaction://hlinksldjump" r:id="rId4"/>
              </a:rPr>
              <a:t>[RSGH]</a:t>
            </a:r>
            <a:endParaRPr sz="1000">
              <a:solidFill>
                <a:srgbClr val="191919"/>
              </a:solidFill>
              <a:latin typeface="Barlow"/>
              <a:ea typeface="Barlow"/>
              <a:cs typeface="Barlow"/>
              <a:sym typeface="Barlow"/>
            </a:endParaRPr>
          </a:p>
          <a:p>
            <a:pPr indent="0" lvl="0" marL="0" rtl="0" algn="ctr">
              <a:spcBef>
                <a:spcPts val="0"/>
              </a:spcBef>
              <a:spcAft>
                <a:spcPts val="0"/>
              </a:spcAft>
              <a:buNone/>
            </a:pPr>
            <a:r>
              <a:t/>
            </a:r>
            <a:endParaRPr>
              <a:solidFill>
                <a:schemeClr val="dk1"/>
              </a:solidFill>
              <a:latin typeface="Barlow"/>
              <a:ea typeface="Barlow"/>
              <a:cs typeface="Barlow"/>
              <a:sym typeface="Barlow"/>
            </a:endParaRPr>
          </a:p>
        </p:txBody>
      </p:sp>
      <p:sp>
        <p:nvSpPr>
          <p:cNvPr id="305" name="Google Shape;305;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pic>
        <p:nvPicPr>
          <p:cNvPr id="306" name="Google Shape;306;p43"/>
          <p:cNvPicPr preferRelativeResize="0"/>
          <p:nvPr/>
        </p:nvPicPr>
        <p:blipFill>
          <a:blip r:embed="rId5">
            <a:alphaModFix/>
          </a:blip>
          <a:stretch>
            <a:fillRect/>
          </a:stretch>
        </p:blipFill>
        <p:spPr>
          <a:xfrm>
            <a:off x="4264587" y="1106512"/>
            <a:ext cx="4313425" cy="1745663"/>
          </a:xfrm>
          <a:prstGeom prst="rect">
            <a:avLst/>
          </a:prstGeom>
          <a:noFill/>
          <a:ln>
            <a:noFill/>
          </a:ln>
        </p:spPr>
      </p:pic>
      <p:pic>
        <p:nvPicPr>
          <p:cNvPr id="307" name="Google Shape;307;p43"/>
          <p:cNvPicPr preferRelativeResize="0"/>
          <p:nvPr/>
        </p:nvPicPr>
        <p:blipFill>
          <a:blip r:embed="rId6">
            <a:alphaModFix/>
          </a:blip>
          <a:stretch>
            <a:fillRect/>
          </a:stretch>
        </p:blipFill>
        <p:spPr>
          <a:xfrm>
            <a:off x="8075150" y="2206738"/>
            <a:ext cx="123698" cy="234600"/>
          </a:xfrm>
          <a:prstGeom prst="rect">
            <a:avLst/>
          </a:prstGeom>
          <a:noFill/>
          <a:ln>
            <a:noFill/>
          </a:ln>
        </p:spPr>
      </p:pic>
      <p:pic>
        <p:nvPicPr>
          <p:cNvPr id="308" name="Google Shape;308;p43"/>
          <p:cNvPicPr preferRelativeResize="0"/>
          <p:nvPr/>
        </p:nvPicPr>
        <p:blipFill>
          <a:blip r:embed="rId7">
            <a:alphaModFix/>
          </a:blip>
          <a:stretch>
            <a:fillRect/>
          </a:stretch>
        </p:blipFill>
        <p:spPr>
          <a:xfrm>
            <a:off x="6280000" y="2084475"/>
            <a:ext cx="190275" cy="162075"/>
          </a:xfrm>
          <a:prstGeom prst="rect">
            <a:avLst/>
          </a:prstGeom>
          <a:noFill/>
          <a:ln>
            <a:noFill/>
          </a:ln>
        </p:spPr>
      </p:pic>
      <p:pic>
        <p:nvPicPr>
          <p:cNvPr id="309" name="Google Shape;309;p43"/>
          <p:cNvPicPr preferRelativeResize="0"/>
          <p:nvPr/>
        </p:nvPicPr>
        <p:blipFill>
          <a:blip r:embed="rId8">
            <a:alphaModFix/>
          </a:blip>
          <a:stretch>
            <a:fillRect/>
          </a:stretch>
        </p:blipFill>
        <p:spPr>
          <a:xfrm>
            <a:off x="4757600" y="3418100"/>
            <a:ext cx="2782820" cy="393600"/>
          </a:xfrm>
          <a:prstGeom prst="rect">
            <a:avLst/>
          </a:prstGeom>
          <a:noFill/>
          <a:ln>
            <a:noFill/>
          </a:ln>
        </p:spPr>
      </p:pic>
      <p:pic>
        <p:nvPicPr>
          <p:cNvPr id="310" name="Google Shape;310;p43"/>
          <p:cNvPicPr preferRelativeResize="0"/>
          <p:nvPr/>
        </p:nvPicPr>
        <p:blipFill>
          <a:blip r:embed="rId9">
            <a:alphaModFix/>
          </a:blip>
          <a:stretch>
            <a:fillRect/>
          </a:stretch>
        </p:blipFill>
        <p:spPr>
          <a:xfrm>
            <a:off x="4757600" y="3802350"/>
            <a:ext cx="2468350" cy="435600"/>
          </a:xfrm>
          <a:prstGeom prst="rect">
            <a:avLst/>
          </a:prstGeom>
          <a:noFill/>
          <a:ln>
            <a:noFill/>
          </a:ln>
        </p:spPr>
      </p:pic>
      <p:pic>
        <p:nvPicPr>
          <p:cNvPr id="311" name="Google Shape;311;p43"/>
          <p:cNvPicPr preferRelativeResize="0"/>
          <p:nvPr/>
        </p:nvPicPr>
        <p:blipFill>
          <a:blip r:embed="rId10">
            <a:alphaModFix/>
          </a:blip>
          <a:stretch>
            <a:fillRect/>
          </a:stretch>
        </p:blipFill>
        <p:spPr>
          <a:xfrm>
            <a:off x="4757600" y="4225222"/>
            <a:ext cx="2152625" cy="470450"/>
          </a:xfrm>
          <a:prstGeom prst="rect">
            <a:avLst/>
          </a:prstGeom>
          <a:noFill/>
          <a:ln>
            <a:noFill/>
          </a:ln>
        </p:spPr>
      </p:pic>
      <p:pic>
        <p:nvPicPr>
          <p:cNvPr id="312" name="Google Shape;312;p43"/>
          <p:cNvPicPr preferRelativeResize="0"/>
          <p:nvPr/>
        </p:nvPicPr>
        <p:blipFill>
          <a:blip r:embed="rId11">
            <a:alphaModFix/>
          </a:blip>
          <a:stretch>
            <a:fillRect/>
          </a:stretch>
        </p:blipFill>
        <p:spPr>
          <a:xfrm>
            <a:off x="4757600" y="4695673"/>
            <a:ext cx="1110700" cy="330850"/>
          </a:xfrm>
          <a:prstGeom prst="rect">
            <a:avLst/>
          </a:prstGeom>
          <a:noFill/>
          <a:ln>
            <a:noFill/>
          </a:ln>
        </p:spPr>
      </p:pic>
      <p:pic>
        <p:nvPicPr>
          <p:cNvPr id="313" name="Google Shape;313;p43"/>
          <p:cNvPicPr preferRelativeResize="0"/>
          <p:nvPr/>
        </p:nvPicPr>
        <p:blipFill>
          <a:blip r:embed="rId12">
            <a:alphaModFix/>
          </a:blip>
          <a:stretch>
            <a:fillRect/>
          </a:stretch>
        </p:blipFill>
        <p:spPr>
          <a:xfrm>
            <a:off x="7389850" y="1495100"/>
            <a:ext cx="243125" cy="198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ience Subject for Middle School - 8th Grade: Atoms, Elements, and the Periodic Table by Slidesgo">
  <a:themeElements>
    <a:clrScheme name="Simple Light">
      <a:dk1>
        <a:srgbClr val="003697"/>
      </a:dk1>
      <a:lt1>
        <a:srgbClr val="FFFFFF"/>
      </a:lt1>
      <a:dk2>
        <a:srgbClr val="001861"/>
      </a:dk2>
      <a:lt2>
        <a:srgbClr val="DBE3EA"/>
      </a:lt2>
      <a:accent1>
        <a:srgbClr val="005FDB"/>
      </a:accent1>
      <a:accent2>
        <a:srgbClr val="8017E5"/>
      </a:accent2>
      <a:accent3>
        <a:srgbClr val="D80FCF"/>
      </a:accent3>
      <a:accent4>
        <a:srgbClr val="005FDB"/>
      </a:accent4>
      <a:accent5>
        <a:srgbClr val="8017E5"/>
      </a:accent5>
      <a:accent6>
        <a:srgbClr val="D80FCF"/>
      </a:accent6>
      <a:hlink>
        <a:srgbClr val="000D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